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7" r:id="rId4"/>
  </p:sldMasterIdLst>
  <p:notesMasterIdLst>
    <p:notesMasterId r:id="rId23"/>
  </p:notesMasterIdLst>
  <p:handoutMasterIdLst>
    <p:handoutMasterId r:id="rId24"/>
  </p:handoutMasterIdLst>
  <p:sldIdLst>
    <p:sldId id="444" r:id="rId5"/>
    <p:sldId id="445" r:id="rId6"/>
    <p:sldId id="446" r:id="rId7"/>
    <p:sldId id="447" r:id="rId8"/>
    <p:sldId id="449" r:id="rId9"/>
    <p:sldId id="458" r:id="rId10"/>
    <p:sldId id="461" r:id="rId11"/>
    <p:sldId id="450" r:id="rId12"/>
    <p:sldId id="465" r:id="rId13"/>
    <p:sldId id="452" r:id="rId14"/>
    <p:sldId id="463" r:id="rId15"/>
    <p:sldId id="464" r:id="rId16"/>
    <p:sldId id="455" r:id="rId17"/>
    <p:sldId id="453" r:id="rId18"/>
    <p:sldId id="456" r:id="rId19"/>
    <p:sldId id="457" r:id="rId20"/>
    <p:sldId id="459" r:id="rId21"/>
    <p:sldId id="466" r:id="rId22"/>
  </p:sldIdLst>
  <p:sldSz cx="18288000" cy="10287000"/>
  <p:notesSz cx="6985000" cy="9283700"/>
  <p:embeddedFontLst>
    <p:embeddedFont>
      <p:font typeface="Microsoft Sans Serif" panose="020B0604020202020204" pitchFamily="34" charset="0"/>
      <p:regular r:id="rId25"/>
    </p:embeddedFont>
    <p:embeddedFont>
      <p:font typeface="Montserrat Extra-Bold" panose="020B0604020202020204" charset="0"/>
      <p:regular r:id="rId26"/>
      <p:bold r:id="rId27"/>
      <p:italic r:id="rId28"/>
      <p:boldItalic r:id="rId29"/>
    </p:embeddedFont>
    <p:embeddedFont>
      <p:font typeface="Montserrat Extra-Light" panose="020B06040202020202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35A2B-80F2-F17E-4125-8149072460DF}" name="Michael Newman" initials="MN" userId="S::michaeln@postroadfoundation.onmicrosoft.com::e064c1dc-2857-45ea-a546-e570e5c3b552" providerId="AD"/>
  <p188:author id="{B39C8C51-43A7-90AC-2D44-C41D8251CBE4}" name="Mai, Ryan" initials="RM" userId="S::rmai@keytronic.com::41a92eb6-57c4-4606-9f51-9056f8d6acb3" providerId="AD"/>
  <p188:author id="{E4D9C897-C34B-6EDE-008A-A8D4DB603105}" name="Flerchinger, Kevin" initials="KF" userId="S::kflerchi@keytronic.com::79921729-6204-427d-8d72-9399e7178909" providerId="AD"/>
  <p188:author id="{EC2C83B3-F5B4-231C-969D-26B5F15AD94A}" name="WFG" initials="WFG" userId="WF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8A3C"/>
    <a:srgbClr val="3A547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22" autoAdjust="0"/>
  </p:normalViewPr>
  <p:slideViewPr>
    <p:cSldViewPr>
      <p:cViewPr varScale="1">
        <p:scale>
          <a:sx n="70" d="100"/>
          <a:sy n="70" d="100"/>
        </p:scale>
        <p:origin x="732" y="84"/>
      </p:cViewPr>
      <p:guideLst>
        <p:guide orient="horz" pos="2664"/>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599CE4A5-7352-415F-959D-07CE580F7EDA}" type="datetimeFigureOut">
              <a:rPr lang="en-US" smtClean="0"/>
              <a:t>2/3/2026</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EE1AFA8C-6A4D-491F-9C03-4BC69CF347F9}" type="slidenum">
              <a:rPr lang="en-US" smtClean="0"/>
              <a:t>‹#›</a:t>
            </a:fld>
            <a:endParaRPr lang="en-US"/>
          </a:p>
        </p:txBody>
      </p:sp>
    </p:spTree>
    <p:extLst>
      <p:ext uri="{BB962C8B-B14F-4D97-AF65-F5344CB8AC3E}">
        <p14:creationId xmlns:p14="http://schemas.microsoft.com/office/powerpoint/2010/main" val="3252424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8A94D74-F472-4F4C-98BF-29D48529C3D5}" type="datetimeFigureOut">
              <a:rPr lang="en-US" smtClean="0"/>
              <a:t>2/3/2026</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B5EAB65D-94A8-4CE3-895A-3848989DEFAB}" type="slidenum">
              <a:rPr lang="en-US" smtClean="0"/>
              <a:t>‹#›</a:t>
            </a:fld>
            <a:endParaRPr lang="en-US"/>
          </a:p>
        </p:txBody>
      </p:sp>
    </p:spTree>
    <p:extLst>
      <p:ext uri="{BB962C8B-B14F-4D97-AF65-F5344CB8AC3E}">
        <p14:creationId xmlns:p14="http://schemas.microsoft.com/office/powerpoint/2010/main" val="16627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7</a:t>
            </a:fld>
            <a:endParaRPr lang="en-US"/>
          </a:p>
        </p:txBody>
      </p:sp>
    </p:spTree>
    <p:extLst>
      <p:ext uri="{BB962C8B-B14F-4D97-AF65-F5344CB8AC3E}">
        <p14:creationId xmlns:p14="http://schemas.microsoft.com/office/powerpoint/2010/main" val="15408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2EB8-0EE6-7E61-3880-460A691C5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3FACF-E60D-3A94-34DE-B8F867252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07FAD-01CB-F3B3-A775-25B50C76E1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B4D517-3752-1075-61E9-1C00B56D7416}"/>
              </a:ext>
            </a:extLst>
          </p:cNvPr>
          <p:cNvSpPr>
            <a:spLocks noGrp="1"/>
          </p:cNvSpPr>
          <p:nvPr>
            <p:ph type="sldNum" sz="quarter" idx="5"/>
          </p:nvPr>
        </p:nvSpPr>
        <p:spPr/>
        <p:txBody>
          <a:bodyPr/>
          <a:lstStyle/>
          <a:p>
            <a:fld id="{B5EAB65D-94A8-4CE3-895A-3848989DEFAB}" type="slidenum">
              <a:rPr lang="en-US" smtClean="0"/>
              <a:t>12</a:t>
            </a:fld>
            <a:endParaRPr lang="en-US"/>
          </a:p>
        </p:txBody>
      </p:sp>
    </p:spTree>
    <p:extLst>
      <p:ext uri="{BB962C8B-B14F-4D97-AF65-F5344CB8AC3E}">
        <p14:creationId xmlns:p14="http://schemas.microsoft.com/office/powerpoint/2010/main" val="376297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13</a:t>
            </a:fld>
            <a:endParaRPr lang="en-US"/>
          </a:p>
        </p:txBody>
      </p:sp>
    </p:spTree>
    <p:extLst>
      <p:ext uri="{BB962C8B-B14F-4D97-AF65-F5344CB8AC3E}">
        <p14:creationId xmlns:p14="http://schemas.microsoft.com/office/powerpoint/2010/main" val="2860296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D9D9"/>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105855" y="4778587"/>
            <a:ext cx="10076289" cy="2819400"/>
          </a:xfrm>
        </p:spPr>
        <p:txBody>
          <a:bodyPr/>
          <a:lstStyle>
            <a:lvl1pPr marL="0" indent="0" algn="ctr">
              <a:buNone/>
              <a:defRPr sz="6000" b="1">
                <a:solidFill>
                  <a:srgbClr val="F98A3C"/>
                </a:solidFill>
                <a:latin typeface="Microsoft Sans Serif" panose="020B0604020202020204" pitchFamily="34" charset="0"/>
                <a:cs typeface="Microsoft Sans Serif" panose="020B0604020202020204" pitchFamily="34" charset="0"/>
              </a:defRPr>
            </a:lvl1pPr>
            <a:lvl2pPr marL="0" indent="0">
              <a:buNone/>
              <a:defRPr>
                <a:solidFill>
                  <a:schemeClr val="bg1">
                    <a:lumMod val="50000"/>
                  </a:schemeClr>
                </a:solidFill>
                <a:latin typeface="Microsoft Sans Serif" panose="020B0604020202020204" pitchFamily="34" charset="0"/>
                <a:cs typeface="Microsoft Sans Serif" panose="020B0604020202020204" pitchFamily="34" charset="0"/>
              </a:defRPr>
            </a:lvl2pPr>
            <a:lvl3pPr marL="0" indent="0">
              <a:buNone/>
              <a:defRPr>
                <a:solidFill>
                  <a:srgbClr val="3A547C"/>
                </a:solidFill>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endParaRPr lang="en-US" dirty="0"/>
          </a:p>
        </p:txBody>
      </p:sp>
      <p:sp>
        <p:nvSpPr>
          <p:cNvPr id="3" name="Date Placeholder 2">
            <a:extLst>
              <a:ext uri="{FF2B5EF4-FFF2-40B4-BE49-F238E27FC236}">
                <a16:creationId xmlns:a16="http://schemas.microsoft.com/office/drawing/2014/main" id="{25195695-F632-F51A-D575-8070A16BD28F}"/>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CB3B4E1-1DC3-1001-9FC9-6D762334B26A}"/>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50487B26-0591-23A5-AD6A-EEEA178F05F6}"/>
              </a:ext>
            </a:extLst>
          </p:cNvPr>
          <p:cNvSpPr>
            <a:spLocks noGrp="1"/>
          </p:cNvSpPr>
          <p:nvPr>
            <p:ph type="sldNum" sz="quarter" idx="13"/>
          </p:nvPr>
        </p:nvSpPr>
        <p:spPr/>
        <p:txBody>
          <a:bodyPr/>
          <a:lstStyle/>
          <a:p>
            <a:fld id="{D42B7DF9-A828-460E-9B3C-5EFD9EF4F22A}" type="slidenum">
              <a:rPr lang="en-US" smtClean="0"/>
              <a:t>‹#›</a:t>
            </a:fld>
            <a:endParaRPr lang="en-US"/>
          </a:p>
        </p:txBody>
      </p:sp>
      <p:pic>
        <p:nvPicPr>
          <p:cNvPr id="2" name="Picture 2" descr="Keytronic Contract Manufacturer">
            <a:extLst>
              <a:ext uri="{FF2B5EF4-FFF2-40B4-BE49-F238E27FC236}">
                <a16:creationId xmlns:a16="http://schemas.microsoft.com/office/drawing/2014/main" id="{5B50F51D-4C29-A187-AB03-F20725D014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0913" y="1943100"/>
            <a:ext cx="10439400" cy="250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ayetteville, AR">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FAYETTEVILLE, AR</a:t>
            </a:r>
          </a:p>
        </p:txBody>
      </p:sp>
      <p:sp>
        <p:nvSpPr>
          <p:cNvPr id="10" name="TextBox 9"/>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1"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3" name="Picture 9"/>
          <p:cNvPicPr>
            <a:picLocks noChangeAspect="1"/>
          </p:cNvPicPr>
          <p:nvPr userDrawn="1"/>
        </p:nvPicPr>
        <p:blipFill>
          <a:blip r:embed="rId5"/>
          <a:srcRect l="10496" r="10496"/>
          <a:stretch>
            <a:fillRect/>
          </a:stretch>
        </p:blipFill>
        <p:spPr>
          <a:xfrm>
            <a:off x="2796425" y="3267778"/>
            <a:ext cx="5334717" cy="3580929"/>
          </a:xfrm>
          <a:prstGeom prst="rect">
            <a:avLst/>
          </a:prstGeom>
        </p:spPr>
      </p:pic>
    </p:spTree>
    <p:extLst>
      <p:ext uri="{BB962C8B-B14F-4D97-AF65-F5344CB8AC3E}">
        <p14:creationId xmlns:p14="http://schemas.microsoft.com/office/powerpoint/2010/main" val="41620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Oakdale, MN">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sp>
        <p:nvSpPr>
          <p:cNvPr id="8" name="TextBox 4"/>
          <p:cNvSpPr txBox="1"/>
          <p:nvPr userDrawn="1"/>
        </p:nvSpPr>
        <p:spPr>
          <a:xfrm>
            <a:off x="11223551" y="1636554"/>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OAKDALE, MN</a:t>
            </a:r>
          </a:p>
        </p:txBody>
      </p:sp>
      <p:sp>
        <p:nvSpPr>
          <p:cNvPr id="9" name="TextBox 5"/>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0"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p:cNvPicPr>
            <a:picLocks noChangeAspect="1"/>
          </p:cNvPicPr>
          <p:nvPr userDrawn="1"/>
        </p:nvPicPr>
        <p:blipFill>
          <a:blip r:embed="rId4"/>
          <a:srcRect l="372" r="372"/>
          <a:stretch>
            <a:fillRect/>
          </a:stretch>
        </p:blipFill>
        <p:spPr>
          <a:xfrm>
            <a:off x="10886805" y="3267778"/>
            <a:ext cx="5334717" cy="3580929"/>
          </a:xfrm>
          <a:prstGeom prst="rect">
            <a:avLst/>
          </a:prstGeom>
        </p:spPr>
      </p:pic>
      <p:pic>
        <p:nvPicPr>
          <p:cNvPr id="30" name="Picture 29"/>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Tree>
    <p:extLst>
      <p:ext uri="{BB962C8B-B14F-4D97-AF65-F5344CB8AC3E}">
        <p14:creationId xmlns:p14="http://schemas.microsoft.com/office/powerpoint/2010/main" val="110968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rinth, M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4"/>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CORINTH, MS</a:t>
            </a:r>
          </a:p>
        </p:txBody>
      </p:sp>
      <p:sp>
        <p:nvSpPr>
          <p:cNvPr id="10" name="TextBox 5"/>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10"/>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2" name="Picture 9"/>
          <p:cNvPicPr>
            <a:picLocks noChangeAspect="1"/>
          </p:cNvPicPr>
          <p:nvPr userDrawn="1"/>
        </p:nvPicPr>
        <p:blipFill>
          <a:blip r:embed="rId5"/>
          <a:srcRect l="372" r="372"/>
          <a:stretch>
            <a:fillRect/>
          </a:stretch>
        </p:blipFill>
        <p:spPr>
          <a:xfrm>
            <a:off x="2796425" y="3267778"/>
            <a:ext cx="5334717" cy="3580929"/>
          </a:xfrm>
          <a:prstGeom prst="rect">
            <a:avLst/>
          </a:prstGeom>
        </p:spPr>
      </p:pic>
      <p:sp>
        <p:nvSpPr>
          <p:cNvPr id="13"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5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hanghai, China">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pic>
        <p:nvPicPr>
          <p:cNvPr id="8" name="Picture 8"/>
          <p:cNvPicPr>
            <a:picLocks noChangeAspect="1"/>
          </p:cNvPicPr>
          <p:nvPr userDrawn="1"/>
        </p:nvPicPr>
        <p:blipFill>
          <a:blip r:embed="rId4"/>
          <a:srcRect l="341" r="341"/>
          <a:stretch>
            <a:fillRect/>
          </a:stretch>
        </p:blipFill>
        <p:spPr>
          <a:xfrm>
            <a:off x="10886805" y="3267778"/>
            <a:ext cx="5334717" cy="3580929"/>
          </a:xfrm>
          <a:prstGeom prst="rect">
            <a:avLst/>
          </a:prstGeom>
        </p:spPr>
      </p:pic>
      <p:sp>
        <p:nvSpPr>
          <p:cNvPr id="9" name="TextBox 8"/>
          <p:cNvSpPr txBox="1"/>
          <p:nvPr userDrawn="1"/>
        </p:nvSpPr>
        <p:spPr>
          <a:xfrm>
            <a:off x="11223551" y="1636554"/>
            <a:ext cx="477731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SHANGHAI, CHINA</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a:solidFill>
                  <a:srgbClr val="FFFFFF"/>
                </a:solidFill>
                <a:latin typeface="Montserrat Extra-Bold"/>
              </a:rPr>
              <a:t>M</a:t>
            </a:r>
            <a:r>
              <a:rPr lang="en-US" sz="1974">
                <a:solidFill>
                  <a:srgbClr val="FFFFFF"/>
                </a:solidFill>
                <a:latin typeface="Montserrat Extra-Light"/>
              </a:rPr>
              <a:t>anufacturing</a:t>
            </a:r>
          </a:p>
        </p:txBody>
      </p:sp>
      <p:pic>
        <p:nvPicPr>
          <p:cNvPr id="11" name="Picture 10"/>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9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a Nang, Vietnam">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345533"/>
            <a:ext cx="5253926"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DA NANG, </a:t>
            </a:r>
          </a:p>
          <a:p>
            <a:pPr>
              <a:lnSpc>
                <a:spcPts val="4011"/>
              </a:lnSpc>
            </a:pPr>
            <a:r>
              <a:rPr lang="en-US" sz="3343" b="1" spc="220" dirty="0">
                <a:solidFill>
                  <a:srgbClr val="F58431"/>
                </a:solidFill>
                <a:latin typeface="Montserrat Extra-Bold"/>
              </a:rPr>
              <a:t>VIETNAM</a:t>
            </a:r>
          </a:p>
        </p:txBody>
      </p:sp>
      <p:sp>
        <p:nvSpPr>
          <p:cNvPr id="10" name="TextBox 9"/>
          <p:cNvSpPr txBox="1"/>
          <p:nvPr userDrawn="1"/>
        </p:nvSpPr>
        <p:spPr>
          <a:xfrm>
            <a:off x="3133171" y="2352285"/>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9"/>
          <p:cNvPicPr>
            <a:picLocks noChangeAspect="1"/>
          </p:cNvPicPr>
          <p:nvPr userDrawn="1"/>
        </p:nvPicPr>
        <p:blipFill>
          <a:blip r:embed="rId5"/>
          <a:srcRect l="279" r="279"/>
          <a:stretch>
            <a:fillRect/>
          </a:stretch>
        </p:blipFill>
        <p:spPr>
          <a:xfrm>
            <a:off x="2796425" y="3267778"/>
            <a:ext cx="5334717" cy="3580929"/>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422455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Juarez, Mexico">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sp>
        <p:nvSpPr>
          <p:cNvPr id="9" name="TextBox 8"/>
          <p:cNvSpPr txBox="1"/>
          <p:nvPr userDrawn="1"/>
        </p:nvSpPr>
        <p:spPr>
          <a:xfrm>
            <a:off x="11223551" y="1636554"/>
            <a:ext cx="4777311"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JUAREZ, MEXICO</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8759" y="3238500"/>
            <a:ext cx="5451841" cy="3555082"/>
          </a:xfrm>
          <a:prstGeom prst="rect">
            <a:avLst/>
          </a:prstGeom>
        </p:spPr>
      </p:pic>
      <p:pic>
        <p:nvPicPr>
          <p:cNvPr id="8" name="Picture 3"/>
          <p:cNvPicPr>
            <a:picLocks noChangeAspect="1"/>
          </p:cNvPicPr>
          <p:nvPr userDrawn="1"/>
        </p:nvPicPr>
        <p:blipFill>
          <a:blip r:embed="rId5"/>
          <a:srcRect/>
          <a:stretch>
            <a:fillRect/>
          </a:stretch>
        </p:blipFill>
        <p:spPr>
          <a:xfrm>
            <a:off x="10343079" y="1338235"/>
            <a:ext cx="529603" cy="7636912"/>
          </a:xfrm>
          <a:prstGeom prst="rect">
            <a:avLst/>
          </a:prstGeom>
        </p:spPr>
      </p:pic>
    </p:spTree>
    <p:extLst>
      <p:ext uri="{BB962C8B-B14F-4D97-AF65-F5344CB8AC3E}">
        <p14:creationId xmlns:p14="http://schemas.microsoft.com/office/powerpoint/2010/main" val="94611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10343079" y="1338235"/>
            <a:ext cx="529603" cy="7636912"/>
          </a:xfrm>
          <a:prstGeom prst="rect">
            <a:avLst/>
          </a:prstGeom>
        </p:spPr>
      </p:pic>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10961064"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11419062" y="4856585"/>
            <a:ext cx="3733800" cy="13716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006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D9D9D9"/>
        </a:solidFill>
        <a:effectLst/>
      </p:bgPr>
    </p:bg>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2743200"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3353308" y="4991100"/>
            <a:ext cx="3733800" cy="13716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4768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215059" y="-181841"/>
            <a:ext cx="8381142" cy="10645111"/>
            <a:chOff x="0" y="0"/>
            <a:chExt cx="11174855" cy="14193481"/>
          </a:xfrm>
        </p:grpSpPr>
        <p:pic>
          <p:nvPicPr>
            <p:cNvPr id="7" name="Picture 3"/>
            <p:cNvPicPr>
              <a:picLocks noChangeAspect="1"/>
            </p:cNvPicPr>
            <p:nvPr/>
          </p:nvPicPr>
          <p:blipFill>
            <a:blip r:embed="rId2"/>
            <a:srcRect l="35018" r="12526"/>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7901281"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9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06858" y="-181841"/>
            <a:ext cx="8381142" cy="10645111"/>
            <a:chOff x="0" y="0"/>
            <a:chExt cx="11174855" cy="14193481"/>
          </a:xfrm>
        </p:grpSpPr>
        <p:pic>
          <p:nvPicPr>
            <p:cNvPr id="7" name="Picture 3"/>
            <p:cNvPicPr>
              <a:picLocks noChangeAspect="1"/>
            </p:cNvPicPr>
            <p:nvPr/>
          </p:nvPicPr>
          <p:blipFill>
            <a:blip r:embed="rId2"/>
            <a:srcRect l="10241" r="37204"/>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9642057" y="1324841"/>
            <a:ext cx="529603" cy="7636912"/>
          </a:xfrm>
          <a:prstGeom prst="rect">
            <a:avLst/>
          </a:prstGeom>
        </p:spPr>
      </p:pic>
      <p:sp>
        <p:nvSpPr>
          <p:cNvPr id="9" name="Text Placeholder 7"/>
          <p:cNvSpPr>
            <a:spLocks noGrp="1"/>
          </p:cNvSpPr>
          <p:nvPr>
            <p:ph type="body" sz="quarter" idx="10"/>
          </p:nvPr>
        </p:nvSpPr>
        <p:spPr>
          <a:xfrm>
            <a:off x="10668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12954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3A547C"/>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a:off x="5500847" y="1152234"/>
            <a:ext cx="514879" cy="5053241"/>
          </a:xfrm>
          <a:prstGeom prst="rect">
            <a:avLst/>
          </a:prstGeom>
        </p:spPr>
      </p:pic>
      <p:grpSp>
        <p:nvGrpSpPr>
          <p:cNvPr id="7" name="Group 3"/>
          <p:cNvGrpSpPr/>
          <p:nvPr userDrawn="1"/>
        </p:nvGrpSpPr>
        <p:grpSpPr>
          <a:xfrm>
            <a:off x="-61870" y="7147022"/>
            <a:ext cx="18410947" cy="3139339"/>
            <a:chOff x="0" y="0"/>
            <a:chExt cx="24547929" cy="4185785"/>
          </a:xfrm>
        </p:grpSpPr>
        <p:pic>
          <p:nvPicPr>
            <p:cNvPr id="8" name="Picture 4"/>
            <p:cNvPicPr>
              <a:picLocks noChangeAspect="1"/>
            </p:cNvPicPr>
            <p:nvPr/>
          </p:nvPicPr>
          <p:blipFill>
            <a:blip r:embed="rId3"/>
            <a:srcRect t="37219" b="37219"/>
            <a:stretch>
              <a:fillRect/>
            </a:stretch>
          </p:blipFill>
          <p:spPr>
            <a:xfrm>
              <a:off x="0" y="0"/>
              <a:ext cx="24547929" cy="4185785"/>
            </a:xfrm>
            <a:prstGeom prst="rect">
              <a:avLst/>
            </a:prstGeom>
          </p:spPr>
        </p:pic>
      </p:grpSp>
      <p:sp>
        <p:nvSpPr>
          <p:cNvPr id="9" name="Text Placeholder 12"/>
          <p:cNvSpPr>
            <a:spLocks noGrp="1"/>
          </p:cNvSpPr>
          <p:nvPr>
            <p:ph type="body" sz="quarter" idx="11"/>
          </p:nvPr>
        </p:nvSpPr>
        <p:spPr>
          <a:xfrm>
            <a:off x="797218" y="1485900"/>
            <a:ext cx="4038600" cy="1752600"/>
          </a:xfrm>
        </p:spPr>
        <p:txBody>
          <a:bodyPr/>
          <a:lstStyle>
            <a:lvl1pPr marL="0" indent="0">
              <a:buNone/>
              <a:defRPr sz="4400">
                <a:solidFill>
                  <a:srgbClr val="F98A3C"/>
                </a:solidFill>
                <a:latin typeface="Microsoft Sans Serif" panose="020B0604020202020204" pitchFamily="34" charset="0"/>
                <a:cs typeface="Microsoft Sans Serif" panose="020B0604020202020204" pitchFamily="34" charset="0"/>
              </a:defRPr>
            </a:lvl1pPr>
            <a:lvl2pPr marL="0" indent="0">
              <a:buNone/>
              <a:defRPr sz="4400">
                <a:solidFill>
                  <a:schemeClr val="bg1"/>
                </a:solidFill>
                <a:latin typeface="Microsoft Sans Serif" panose="020B0604020202020204" pitchFamily="34" charset="0"/>
                <a:cs typeface="Microsoft Sans Serif" panose="020B0604020202020204" pitchFamily="34" charset="0"/>
              </a:defRPr>
            </a:lvl2pPr>
            <a:lvl3pPr>
              <a:defRPr>
                <a:solidFill>
                  <a:schemeClr val="bg1"/>
                </a:solidFill>
                <a:latin typeface="Microsoft Sans Serif" panose="020B0604020202020204" pitchFamily="34" charset="0"/>
                <a:cs typeface="Microsoft Sans Serif" panose="020B0604020202020204" pitchFamily="34" charset="0"/>
              </a:defRPr>
            </a:lvl3pPr>
            <a:lvl4pPr>
              <a:defRPr>
                <a:solidFill>
                  <a:schemeClr val="bg1"/>
                </a:solidFill>
                <a:latin typeface="Microsoft Sans Serif" panose="020B0604020202020204" pitchFamily="34" charset="0"/>
                <a:cs typeface="Microsoft Sans Serif" panose="020B0604020202020204" pitchFamily="34" charset="0"/>
              </a:defRPr>
            </a:lvl4pPr>
            <a:lvl5pP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5"/>
          <p:cNvSpPr>
            <a:spLocks noGrp="1"/>
          </p:cNvSpPr>
          <p:nvPr>
            <p:ph type="body" sz="quarter" idx="12"/>
          </p:nvPr>
        </p:nvSpPr>
        <p:spPr>
          <a:xfrm>
            <a:off x="803275" y="3445520"/>
            <a:ext cx="4073525" cy="2760663"/>
          </a:xfrm>
        </p:spPr>
        <p:txBody>
          <a:bodyPr>
            <a:normAutofit/>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2"/>
          <p:cNvSpPr>
            <a:spLocks noGrp="1"/>
          </p:cNvSpPr>
          <p:nvPr>
            <p:ph type="body" sz="quarter" idx="13"/>
          </p:nvPr>
        </p:nvSpPr>
        <p:spPr>
          <a:xfrm>
            <a:off x="6781800" y="623888"/>
            <a:ext cx="7391400" cy="6248400"/>
          </a:xfrm>
        </p:spPr>
        <p:txBody>
          <a:bodyPr>
            <a:normAutofit/>
          </a:bodyPr>
          <a:lstStyle>
            <a:lvl1pP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125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Netherland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sp>
        <p:nvSpPr>
          <p:cNvPr id="8" name="TextBox 7"/>
          <p:cNvSpPr txBox="1"/>
          <p:nvPr userDrawn="1"/>
        </p:nvSpPr>
        <p:spPr>
          <a:xfrm>
            <a:off x="3133171" y="1345533"/>
            <a:ext cx="5253926"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THE NETHERLANDS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1174" y="3238500"/>
            <a:ext cx="5543496" cy="3741748"/>
          </a:xfrm>
          <a:prstGeom prst="rect">
            <a:avLst/>
          </a:prstGeom>
        </p:spPr>
      </p:pic>
      <p:pic>
        <p:nvPicPr>
          <p:cNvPr id="10" name="Picture 9"/>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11" name="TextBox 10"/>
          <p:cNvSpPr txBox="1"/>
          <p:nvPr userDrawn="1"/>
        </p:nvSpPr>
        <p:spPr>
          <a:xfrm>
            <a:off x="3133171" y="1866900"/>
            <a:ext cx="4086231" cy="370358"/>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S</a:t>
            </a:r>
            <a:r>
              <a:rPr lang="en-US" sz="1974" dirty="0">
                <a:solidFill>
                  <a:srgbClr val="FFFFFF"/>
                </a:solidFill>
                <a:latin typeface="Montserrat Extra-Light"/>
              </a:rPr>
              <a:t>ales and Warehouse</a:t>
            </a:r>
          </a:p>
        </p:txBody>
      </p:sp>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308987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3A547C"/>
        </a:solidFill>
        <a:effectLst/>
      </p:bgPr>
    </p:bg>
    <p:spTree>
      <p:nvGrpSpPr>
        <p:cNvPr id="1" name=""/>
        <p:cNvGrpSpPr/>
        <p:nvPr/>
      </p:nvGrpSpPr>
      <p:grpSpPr>
        <a:xfrm>
          <a:off x="0" y="0"/>
          <a:ext cx="0" cy="0"/>
          <a:chOff x="0" y="0"/>
          <a:chExt cx="0" cy="0"/>
        </a:xfrm>
      </p:grpSpPr>
      <p:pic>
        <p:nvPicPr>
          <p:cNvPr id="6" name="Picture 13"/>
          <p:cNvPicPr>
            <a:picLocks noChangeAspect="1"/>
          </p:cNvPicPr>
          <p:nvPr userDrawn="1"/>
        </p:nvPicPr>
        <p:blipFill>
          <a:blip r:embed="rId2"/>
          <a:srcRect/>
          <a:stretch>
            <a:fillRect/>
          </a:stretch>
        </p:blipFill>
        <p:spPr>
          <a:xfrm>
            <a:off x="15941746" y="747871"/>
            <a:ext cx="1317554" cy="1324175"/>
          </a:xfrm>
          <a:prstGeom prst="rect">
            <a:avLst/>
          </a:prstGeom>
        </p:spPr>
      </p:pic>
      <p:pic>
        <p:nvPicPr>
          <p:cNvPr id="7" name="Picture 6"/>
          <p:cNvPicPr>
            <a:picLocks noChangeAspect="1"/>
          </p:cNvPicPr>
          <p:nvPr userDrawn="1"/>
        </p:nvPicPr>
        <p:blipFill>
          <a:blip r:embed="rId3"/>
          <a:srcRect/>
          <a:stretch>
            <a:fillRect/>
          </a:stretch>
        </p:blipFill>
        <p:spPr>
          <a:xfrm>
            <a:off x="8302007" y="-1296590"/>
            <a:ext cx="283558" cy="4088922"/>
          </a:xfrm>
          <a:prstGeom prst="rect">
            <a:avLst/>
          </a:prstGeom>
        </p:spPr>
      </p:pic>
      <p:pic>
        <p:nvPicPr>
          <p:cNvPr id="8" name="Picture 7"/>
          <p:cNvPicPr>
            <a:picLocks noChangeAspect="1"/>
          </p:cNvPicPr>
          <p:nvPr userDrawn="1"/>
        </p:nvPicPr>
        <p:blipFill>
          <a:blip r:embed="rId4"/>
          <a:srcRect l="46532" r="46532"/>
          <a:stretch>
            <a:fillRect/>
          </a:stretch>
        </p:blipFill>
        <p:spPr>
          <a:xfrm rot="5400000">
            <a:off x="7927812" y="-570136"/>
            <a:ext cx="1407893" cy="20301895"/>
          </a:xfrm>
          <a:prstGeom prst="rect">
            <a:avLst/>
          </a:prstGeom>
        </p:spPr>
      </p:pic>
      <p:sp>
        <p:nvSpPr>
          <p:cNvPr id="9" name="Text Placeholder 14"/>
          <p:cNvSpPr>
            <a:spLocks noGrp="1"/>
          </p:cNvSpPr>
          <p:nvPr>
            <p:ph type="body" sz="quarter" idx="10"/>
          </p:nvPr>
        </p:nvSpPr>
        <p:spPr>
          <a:xfrm>
            <a:off x="495793" y="647700"/>
            <a:ext cx="7023100" cy="1846202"/>
          </a:xfrm>
        </p:spPr>
        <p:txBody>
          <a:bodyPr/>
          <a:lstStyle>
            <a:lvl1pPr marL="0" indent="0">
              <a:buFont typeface="Arial" panose="020B0604020202020204" pitchFamily="34" charset="0"/>
              <a:buNone/>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1"/>
          </p:nvPr>
        </p:nvSpPr>
        <p:spPr>
          <a:xfrm>
            <a:off x="9172575" y="495300"/>
            <a:ext cx="5457825" cy="2735263"/>
          </a:xfrm>
        </p:spPr>
        <p:txBody>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latin typeface="Microsoft Sans Serif" panose="020B0604020202020204" pitchFamily="34" charset="0"/>
                <a:cs typeface="Microsoft Sans Serif" panose="020B0604020202020204" pitchFamily="34" charset="0"/>
              </a:defRPr>
            </a:lvl2pPr>
            <a:lvl3pPr marL="914400" indent="0">
              <a:buNone/>
              <a:defRPr>
                <a:solidFill>
                  <a:schemeClr val="bg1"/>
                </a:solidFill>
                <a:latin typeface="Microsoft Sans Serif" panose="020B0604020202020204" pitchFamily="34" charset="0"/>
                <a:cs typeface="Microsoft Sans Serif" panose="020B0604020202020204" pitchFamily="34" charset="0"/>
              </a:defRPr>
            </a:lvl3pPr>
            <a:lvl4pPr marL="1371600" indent="0">
              <a:buNone/>
              <a:defRPr>
                <a:solidFill>
                  <a:schemeClr val="bg1"/>
                </a:solidFill>
                <a:latin typeface="Microsoft Sans Serif" panose="020B0604020202020204" pitchFamily="34" charset="0"/>
                <a:cs typeface="Microsoft Sans Serif" panose="020B0604020202020204" pitchFamily="34" charset="0"/>
              </a:defRPr>
            </a:lvl4pPr>
            <a:lvl5pPr marL="1828800" indent="0">
              <a:buNone/>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8"/>
          <p:cNvSpPr>
            <a:spLocks noGrp="1"/>
          </p:cNvSpPr>
          <p:nvPr>
            <p:ph type="body" sz="quarter" idx="12"/>
          </p:nvPr>
        </p:nvSpPr>
        <p:spPr>
          <a:xfrm>
            <a:off x="1028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2" name="Text Placeholder 18"/>
          <p:cNvSpPr>
            <a:spLocks noGrp="1"/>
          </p:cNvSpPr>
          <p:nvPr>
            <p:ph type="body" sz="quarter" idx="13"/>
          </p:nvPr>
        </p:nvSpPr>
        <p:spPr>
          <a:xfrm>
            <a:off x="6362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3" name="Text Placeholder 18"/>
          <p:cNvSpPr>
            <a:spLocks noGrp="1"/>
          </p:cNvSpPr>
          <p:nvPr>
            <p:ph type="body" sz="quarter" idx="14"/>
          </p:nvPr>
        </p:nvSpPr>
        <p:spPr>
          <a:xfrm>
            <a:off x="120015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4" name="Text Placeholder 22"/>
          <p:cNvSpPr>
            <a:spLocks noGrp="1"/>
          </p:cNvSpPr>
          <p:nvPr>
            <p:ph type="body" sz="quarter" idx="15"/>
          </p:nvPr>
        </p:nvSpPr>
        <p:spPr>
          <a:xfrm>
            <a:off x="1312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2"/>
          <p:cNvSpPr>
            <a:spLocks noGrp="1"/>
          </p:cNvSpPr>
          <p:nvPr>
            <p:ph type="body" sz="quarter" idx="16"/>
          </p:nvPr>
        </p:nvSpPr>
        <p:spPr>
          <a:xfrm>
            <a:off x="6646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2"/>
          <p:cNvSpPr>
            <a:spLocks noGrp="1"/>
          </p:cNvSpPr>
          <p:nvPr>
            <p:ph type="body" sz="quarter" idx="17"/>
          </p:nvPr>
        </p:nvSpPr>
        <p:spPr>
          <a:xfrm>
            <a:off x="122856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03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0" y="5143500"/>
            <a:ext cx="18410947" cy="5142861"/>
            <a:chOff x="0" y="0"/>
            <a:chExt cx="24547929" cy="6857149"/>
          </a:xfrm>
        </p:grpSpPr>
        <p:pic>
          <p:nvPicPr>
            <p:cNvPr id="7" name="Picture 4"/>
            <p:cNvPicPr>
              <a:picLocks noChangeAspect="1"/>
            </p:cNvPicPr>
            <p:nvPr/>
          </p:nvPicPr>
          <p:blipFill>
            <a:blip r:embed="rId2"/>
            <a:srcRect t="22869" b="32995"/>
            <a:stretch>
              <a:fillRect/>
            </a:stretch>
          </p:blipFill>
          <p:spPr>
            <a:xfrm>
              <a:off x="0" y="0"/>
              <a:ext cx="24547929" cy="6857149"/>
            </a:xfrm>
            <a:prstGeom prst="rect">
              <a:avLst/>
            </a:prstGeom>
          </p:spPr>
        </p:pic>
      </p:grpSp>
      <p:pic>
        <p:nvPicPr>
          <p:cNvPr id="8" name="Picture 2"/>
          <p:cNvPicPr>
            <a:picLocks noChangeAspect="1"/>
          </p:cNvPicPr>
          <p:nvPr userDrawn="1"/>
        </p:nvPicPr>
        <p:blipFill>
          <a:blip r:embed="rId3"/>
          <a:srcRect/>
          <a:stretch>
            <a:fillRect/>
          </a:stretch>
        </p:blipFill>
        <p:spPr>
          <a:xfrm>
            <a:off x="325424" y="0"/>
            <a:ext cx="529603" cy="5197750"/>
          </a:xfrm>
          <a:prstGeom prst="rect">
            <a:avLst/>
          </a:prstGeom>
        </p:spPr>
      </p:pic>
      <p:sp>
        <p:nvSpPr>
          <p:cNvPr id="10" name="Text Placeholder 14"/>
          <p:cNvSpPr>
            <a:spLocks noGrp="1"/>
          </p:cNvSpPr>
          <p:nvPr>
            <p:ph type="body" sz="quarter" idx="11"/>
          </p:nvPr>
        </p:nvSpPr>
        <p:spPr>
          <a:xfrm>
            <a:off x="73914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2"/>
          </p:nvPr>
        </p:nvSpPr>
        <p:spPr>
          <a:xfrm>
            <a:off x="130937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p:nvPr>
        </p:nvSpPr>
        <p:spPr>
          <a:xfrm>
            <a:off x="15875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71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13648" y="5167454"/>
            <a:ext cx="18410947" cy="5142861"/>
            <a:chOff x="0" y="0"/>
            <a:chExt cx="24547929" cy="6857149"/>
          </a:xfrm>
        </p:grpSpPr>
        <p:pic>
          <p:nvPicPr>
            <p:cNvPr id="7" name="Picture 4"/>
            <p:cNvPicPr>
              <a:picLocks noChangeAspect="1"/>
            </p:cNvPicPr>
            <p:nvPr/>
          </p:nvPicPr>
          <p:blipFill>
            <a:blip r:embed="rId2">
              <a:alphaModFix amt="19999"/>
            </a:blip>
            <a:srcRect t="31165" b="26907"/>
            <a:stretch>
              <a:fillRect/>
            </a:stretch>
          </p:blipFill>
          <p:spPr>
            <a:xfrm>
              <a:off x="0" y="0"/>
              <a:ext cx="24547929" cy="6857149"/>
            </a:xfrm>
            <a:prstGeom prst="rect">
              <a:avLst/>
            </a:prstGeom>
          </p:spPr>
        </p:pic>
      </p:grpSp>
      <p:pic>
        <p:nvPicPr>
          <p:cNvPr id="8" name="Picture 6"/>
          <p:cNvPicPr>
            <a:picLocks noChangeAspect="1"/>
          </p:cNvPicPr>
          <p:nvPr userDrawn="1"/>
        </p:nvPicPr>
        <p:blipFill>
          <a:blip r:embed="rId3"/>
          <a:srcRect l="112" t="270" r="270"/>
          <a:stretch>
            <a:fillRect/>
          </a:stretch>
        </p:blipFill>
        <p:spPr>
          <a:xfrm>
            <a:off x="6295022" y="-26785"/>
            <a:ext cx="5154011" cy="5159849"/>
          </a:xfrm>
          <a:prstGeom prst="rect">
            <a:avLst/>
          </a:prstGeom>
        </p:spPr>
      </p:pic>
      <p:pic>
        <p:nvPicPr>
          <p:cNvPr id="9" name="Picture 8"/>
          <p:cNvPicPr>
            <a:picLocks noChangeAspect="1"/>
          </p:cNvPicPr>
          <p:nvPr userDrawn="1"/>
        </p:nvPicPr>
        <p:blipFill>
          <a:blip r:embed="rId4"/>
          <a:srcRect/>
          <a:stretch>
            <a:fillRect/>
          </a:stretch>
        </p:blipFill>
        <p:spPr>
          <a:xfrm>
            <a:off x="7371573" y="485160"/>
            <a:ext cx="2884889" cy="2884889"/>
          </a:xfrm>
          <a:prstGeom prst="rect">
            <a:avLst/>
          </a:prstGeom>
        </p:spPr>
      </p:pic>
      <p:pic>
        <p:nvPicPr>
          <p:cNvPr id="10" name="Picture 2"/>
          <p:cNvPicPr>
            <a:picLocks noChangeAspect="1"/>
          </p:cNvPicPr>
          <p:nvPr userDrawn="1"/>
        </p:nvPicPr>
        <p:blipFill>
          <a:blip r:embed="rId5"/>
          <a:srcRect/>
          <a:stretch>
            <a:fillRect/>
          </a:stretch>
        </p:blipFill>
        <p:spPr>
          <a:xfrm>
            <a:off x="499097" y="0"/>
            <a:ext cx="523012" cy="5133063"/>
          </a:xfrm>
          <a:prstGeom prst="rect">
            <a:avLst/>
          </a:prstGeom>
        </p:spPr>
      </p:pic>
      <p:sp>
        <p:nvSpPr>
          <p:cNvPr id="11" name="Text Placeholder 22"/>
          <p:cNvSpPr>
            <a:spLocks noGrp="1"/>
          </p:cNvSpPr>
          <p:nvPr>
            <p:ph type="body" sz="quarter" idx="10"/>
          </p:nvPr>
        </p:nvSpPr>
        <p:spPr>
          <a:xfrm>
            <a:off x="4572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1"/>
          </p:nvPr>
        </p:nvSpPr>
        <p:spPr>
          <a:xfrm>
            <a:off x="47244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2"/>
          </p:nvPr>
        </p:nvSpPr>
        <p:spPr>
          <a:xfrm>
            <a:off x="87630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7"/>
          <p:cNvSpPr>
            <a:spLocks noGrp="1"/>
          </p:cNvSpPr>
          <p:nvPr>
            <p:ph type="body" sz="quarter" idx="13"/>
          </p:nvPr>
        </p:nvSpPr>
        <p:spPr>
          <a:xfrm>
            <a:off x="11887200" y="1181100"/>
            <a:ext cx="5757862" cy="3146425"/>
          </a:xfrm>
        </p:spPr>
        <p:txBody>
          <a:bodyPr/>
          <a:lstStyle>
            <a:lvl1pPr marL="457200" indent="-4572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2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9"/>
          <p:cNvSpPr>
            <a:spLocks noGrp="1"/>
          </p:cNvSpPr>
          <p:nvPr>
            <p:ph type="body" sz="quarter" idx="14"/>
          </p:nvPr>
        </p:nvSpPr>
        <p:spPr>
          <a:xfrm>
            <a:off x="1447800" y="1028700"/>
            <a:ext cx="4559300" cy="3733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4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a:off x="9514106" y="1351630"/>
            <a:ext cx="529603" cy="7636912"/>
          </a:xfrm>
          <a:prstGeom prst="rect">
            <a:avLst/>
          </a:prstGeom>
        </p:spPr>
      </p:pic>
      <p:pic>
        <p:nvPicPr>
          <p:cNvPr id="7" name="Picture 3"/>
          <p:cNvPicPr>
            <a:picLocks noChangeAspect="1"/>
          </p:cNvPicPr>
          <p:nvPr userDrawn="1"/>
        </p:nvPicPr>
        <p:blipFill>
          <a:blip r:embed="rId3"/>
          <a:srcRect/>
          <a:stretch>
            <a:fillRect/>
          </a:stretch>
        </p:blipFill>
        <p:spPr>
          <a:xfrm>
            <a:off x="10043708" y="-69558"/>
            <a:ext cx="5871119" cy="10962112"/>
          </a:xfrm>
          <a:prstGeom prst="rect">
            <a:avLst/>
          </a:prstGeom>
        </p:spPr>
      </p:pic>
      <p:sp>
        <p:nvSpPr>
          <p:cNvPr id="8" name="Text Placeholder 9"/>
          <p:cNvSpPr>
            <a:spLocks noGrp="1"/>
          </p:cNvSpPr>
          <p:nvPr>
            <p:ph type="body" sz="quarter" idx="10"/>
          </p:nvPr>
        </p:nvSpPr>
        <p:spPr>
          <a:xfrm>
            <a:off x="2590800" y="2614058"/>
            <a:ext cx="4611687" cy="534884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p:cNvSpPr>
            <a:spLocks noGrp="1"/>
          </p:cNvSpPr>
          <p:nvPr>
            <p:ph type="pic" sz="quarter" idx="11"/>
          </p:nvPr>
        </p:nvSpPr>
        <p:spPr>
          <a:xfrm>
            <a:off x="11201400" y="3162300"/>
            <a:ext cx="3733800" cy="1371600"/>
          </a:xfrm>
        </p:spPr>
        <p:txBody>
          <a:bodyPr/>
          <a:lstStyle/>
          <a:p>
            <a:endParaRPr lang="en-US"/>
          </a:p>
        </p:txBody>
      </p:sp>
      <p:sp>
        <p:nvSpPr>
          <p:cNvPr id="10" name="Picture Placeholder 11"/>
          <p:cNvSpPr>
            <a:spLocks noGrp="1"/>
          </p:cNvSpPr>
          <p:nvPr>
            <p:ph type="pic" sz="quarter" idx="12"/>
          </p:nvPr>
        </p:nvSpPr>
        <p:spPr>
          <a:xfrm>
            <a:off x="11201400" y="4838700"/>
            <a:ext cx="3733800" cy="1371600"/>
          </a:xfrm>
        </p:spPr>
        <p:txBody>
          <a:bodyPr/>
          <a:lstStyle/>
          <a:p>
            <a:endParaRPr lang="en-US"/>
          </a:p>
        </p:txBody>
      </p:sp>
      <p:sp>
        <p:nvSpPr>
          <p:cNvPr id="11" name="Picture Placeholder 11"/>
          <p:cNvSpPr>
            <a:spLocks noGrp="1"/>
          </p:cNvSpPr>
          <p:nvPr>
            <p:ph type="pic" sz="quarter" idx="13"/>
          </p:nvPr>
        </p:nvSpPr>
        <p:spPr>
          <a:xfrm>
            <a:off x="11201400" y="6515100"/>
            <a:ext cx="3733800" cy="1371600"/>
          </a:xfrm>
        </p:spPr>
        <p:txBody>
          <a:bodyPr/>
          <a:lstStyle/>
          <a:p>
            <a:endParaRPr lang="en-US"/>
          </a:p>
        </p:txBody>
      </p:sp>
    </p:spTree>
    <p:extLst>
      <p:ext uri="{BB962C8B-B14F-4D97-AF65-F5344CB8AC3E}">
        <p14:creationId xmlns:p14="http://schemas.microsoft.com/office/powerpoint/2010/main" val="146021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457200" y="-190500"/>
            <a:ext cx="8349281" cy="10645111"/>
            <a:chOff x="0" y="0"/>
            <a:chExt cx="11132375" cy="14193481"/>
          </a:xfrm>
        </p:grpSpPr>
        <p:pic>
          <p:nvPicPr>
            <p:cNvPr id="7" name="Picture 3"/>
            <p:cNvPicPr>
              <a:picLocks noChangeAspect="1"/>
            </p:cNvPicPr>
            <p:nvPr/>
          </p:nvPicPr>
          <p:blipFill>
            <a:blip r:embed="rId2"/>
            <a:srcRect l="23872" r="23872"/>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7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38719" y="-181841"/>
            <a:ext cx="8349281" cy="10645111"/>
            <a:chOff x="0" y="0"/>
            <a:chExt cx="11132375" cy="14193481"/>
          </a:xfrm>
        </p:grpSpPr>
        <p:pic>
          <p:nvPicPr>
            <p:cNvPr id="7" name="Picture 3"/>
            <p:cNvPicPr>
              <a:picLocks noChangeAspect="1"/>
            </p:cNvPicPr>
            <p:nvPr/>
          </p:nvPicPr>
          <p:blipFill>
            <a:blip r:embed="rId2"/>
            <a:srcRect l="14260" r="33385"/>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9428994" y="1333500"/>
            <a:ext cx="529603" cy="7636912"/>
          </a:xfrm>
          <a:prstGeom prst="rect">
            <a:avLst/>
          </a:prstGeom>
        </p:spPr>
      </p:pic>
      <p:sp>
        <p:nvSpPr>
          <p:cNvPr id="9" name="Text Placeholder 9"/>
          <p:cNvSpPr>
            <a:spLocks noGrp="1"/>
          </p:cNvSpPr>
          <p:nvPr>
            <p:ph type="body" sz="quarter" idx="12"/>
          </p:nvPr>
        </p:nvSpPr>
        <p:spPr>
          <a:xfrm>
            <a:off x="2077278" y="1872661"/>
            <a:ext cx="6019800" cy="2593698"/>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2077278" y="6066559"/>
            <a:ext cx="6019800" cy="25936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06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l="29219" r="18524"/>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9"/>
          <p:cNvSpPr>
            <a:spLocks noGrp="1"/>
          </p:cNvSpPr>
          <p:nvPr>
            <p:ph type="body" sz="quarter" idx="10"/>
          </p:nvPr>
        </p:nvSpPr>
        <p:spPr>
          <a:xfrm>
            <a:off x="9448800" y="1864002"/>
            <a:ext cx="6019800" cy="76990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316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1511983" y="-181841"/>
            <a:ext cx="5944969" cy="10645111"/>
            <a:chOff x="0" y="0"/>
            <a:chExt cx="7926626" cy="14193481"/>
          </a:xfrm>
        </p:grpSpPr>
        <p:sp>
          <p:nvSpPr>
            <p:cNvPr id="7" name="AutoShape 3"/>
            <p:cNvSpPr/>
            <p:nvPr/>
          </p:nvSpPr>
          <p:spPr>
            <a:xfrm>
              <a:off x="0" y="0"/>
              <a:ext cx="7926626" cy="14193481"/>
            </a:xfrm>
            <a:prstGeom prst="rect">
              <a:avLst/>
            </a:prstGeom>
            <a:solidFill>
              <a:srgbClr val="FFFFFF"/>
            </a:solidFill>
          </p:spPr>
        </p:sp>
      </p:grpSp>
      <p:pic>
        <p:nvPicPr>
          <p:cNvPr id="8" name="Picture 4"/>
          <p:cNvPicPr>
            <a:picLocks noChangeAspect="1"/>
          </p:cNvPicPr>
          <p:nvPr userDrawn="1"/>
        </p:nvPicPr>
        <p:blipFill>
          <a:blip r:embed="rId2"/>
          <a:srcRect/>
          <a:stretch>
            <a:fillRect/>
          </a:stretch>
        </p:blipFill>
        <p:spPr>
          <a:xfrm>
            <a:off x="10989226" y="1324841"/>
            <a:ext cx="529603" cy="7636912"/>
          </a:xfrm>
          <a:prstGeom prst="rect">
            <a:avLst/>
          </a:prstGeom>
        </p:spPr>
      </p:pic>
      <p:sp>
        <p:nvSpPr>
          <p:cNvPr id="9" name="Picture Placeholder 10"/>
          <p:cNvSpPr>
            <a:spLocks noGrp="1"/>
          </p:cNvSpPr>
          <p:nvPr>
            <p:ph type="pic" sz="quarter" idx="10"/>
          </p:nvPr>
        </p:nvSpPr>
        <p:spPr>
          <a:xfrm>
            <a:off x="12877800" y="3848100"/>
            <a:ext cx="3124200" cy="1371600"/>
          </a:xfrm>
        </p:spPr>
        <p:txBody>
          <a:bodyPr/>
          <a:lstStyle/>
          <a:p>
            <a:endParaRPr lang="en-US"/>
          </a:p>
        </p:txBody>
      </p:sp>
      <p:sp>
        <p:nvSpPr>
          <p:cNvPr id="10" name="Picture Placeholder 12"/>
          <p:cNvSpPr>
            <a:spLocks noGrp="1"/>
          </p:cNvSpPr>
          <p:nvPr>
            <p:ph type="pic" sz="quarter" idx="11"/>
          </p:nvPr>
        </p:nvSpPr>
        <p:spPr>
          <a:xfrm>
            <a:off x="12192000" y="5524500"/>
            <a:ext cx="4572000" cy="990600"/>
          </a:xfrm>
        </p:spPr>
        <p:txBody>
          <a:bodyPr/>
          <a:lstStyle/>
          <a:p>
            <a:endParaRPr lang="en-US"/>
          </a:p>
        </p:txBody>
      </p:sp>
      <p:sp>
        <p:nvSpPr>
          <p:cNvPr id="11" name="Text Placeholder 14"/>
          <p:cNvSpPr>
            <a:spLocks noGrp="1"/>
          </p:cNvSpPr>
          <p:nvPr>
            <p:ph type="body" sz="quarter" idx="12"/>
          </p:nvPr>
        </p:nvSpPr>
        <p:spPr>
          <a:xfrm>
            <a:off x="1676400" y="952500"/>
            <a:ext cx="8686800" cy="8301037"/>
          </a:xfrm>
        </p:spPr>
        <p:txBody>
          <a:bodyPr/>
          <a:lstStyle>
            <a:lvl1pPr>
              <a:defRPr>
                <a:solidFill>
                  <a:srgbClr val="3A547C"/>
                </a:solidFill>
                <a:latin typeface="Microsoft Sans Serif" panose="020B0604020202020204" pitchFamily="34" charset="0"/>
                <a:cs typeface="Microsoft Sans Serif" panose="020B0604020202020204" pitchFamily="34" charset="0"/>
              </a:defRPr>
            </a:lvl1pPr>
            <a:lvl2pPr>
              <a:defRPr sz="3000">
                <a:solidFill>
                  <a:srgbClr val="3A547C"/>
                </a:solidFill>
                <a:latin typeface="Microsoft Sans Serif" panose="020B0604020202020204" pitchFamily="34" charset="0"/>
                <a:cs typeface="Microsoft Sans Serif" panose="020B0604020202020204" pitchFamily="34" charset="0"/>
              </a:defRPr>
            </a:lvl2pPr>
            <a:lvl3pPr>
              <a:defRPr sz="2800">
                <a:solidFill>
                  <a:srgbClr val="3A547C"/>
                </a:solidFill>
                <a:latin typeface="Microsoft Sans Serif" panose="020B0604020202020204" pitchFamily="34" charset="0"/>
                <a:cs typeface="Microsoft Sans Serif" panose="020B0604020202020204" pitchFamily="34" charset="0"/>
              </a:defRPr>
            </a:lvl3pPr>
            <a:lvl4pPr>
              <a:defRPr sz="2600">
                <a:solidFill>
                  <a:srgbClr val="3A547C"/>
                </a:solidFill>
                <a:latin typeface="Microsoft Sans Serif" panose="020B0604020202020204" pitchFamily="34" charset="0"/>
                <a:cs typeface="Microsoft Sans Serif" panose="020B0604020202020204" pitchFamily="34" charset="0"/>
              </a:defRPr>
            </a:lvl4pPr>
            <a:lvl5pP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75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310444" y="-181841"/>
            <a:ext cx="6855638" cy="10645111"/>
            <a:chOff x="0" y="0"/>
            <a:chExt cx="9140851" cy="14193481"/>
          </a:xfrm>
        </p:grpSpPr>
        <p:sp>
          <p:nvSpPr>
            <p:cNvPr id="7" name="AutoShape 3"/>
            <p:cNvSpPr/>
            <p:nvPr/>
          </p:nvSpPr>
          <p:spPr>
            <a:xfrm>
              <a:off x="0" y="0"/>
              <a:ext cx="9140851" cy="14193481"/>
            </a:xfrm>
            <a:prstGeom prst="rect">
              <a:avLst/>
            </a:prstGeom>
            <a:solidFill>
              <a:srgbClr val="FFFFFF"/>
            </a:solidFill>
          </p:spPr>
        </p:sp>
      </p:grpSp>
      <p:pic>
        <p:nvPicPr>
          <p:cNvPr id="8" name="Picture 10"/>
          <p:cNvPicPr>
            <a:picLocks noChangeAspect="1"/>
          </p:cNvPicPr>
          <p:nvPr userDrawn="1"/>
        </p:nvPicPr>
        <p:blipFill>
          <a:blip r:embed="rId2"/>
          <a:srcRect/>
          <a:stretch>
            <a:fillRect/>
          </a:stretch>
        </p:blipFill>
        <p:spPr>
          <a:xfrm>
            <a:off x="2161617" y="2570093"/>
            <a:ext cx="5079474" cy="5079474"/>
          </a:xfrm>
          <a:prstGeom prst="rect">
            <a:avLst/>
          </a:prstGeom>
        </p:spPr>
      </p:pic>
      <p:pic>
        <p:nvPicPr>
          <p:cNvPr id="9" name="Picture 8"/>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10"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6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sp>
        <p:nvSpPr>
          <p:cNvPr id="8" name="Text Placeholder 11"/>
          <p:cNvSpPr>
            <a:spLocks noGrp="1"/>
          </p:cNvSpPr>
          <p:nvPr>
            <p:ph type="body" sz="quarter" idx="10"/>
          </p:nvPr>
        </p:nvSpPr>
        <p:spPr>
          <a:xfrm>
            <a:off x="935139" y="7664342"/>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9" name="Text Placeholder 13"/>
          <p:cNvSpPr>
            <a:spLocks noGrp="1"/>
          </p:cNvSpPr>
          <p:nvPr>
            <p:ph type="body" sz="quarter" idx="11"/>
          </p:nvPr>
        </p:nvSpPr>
        <p:spPr>
          <a:xfrm>
            <a:off x="921390" y="8343900"/>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pic>
        <p:nvPicPr>
          <p:cNvPr id="10" name="Picture 9"/>
          <p:cNvPicPr>
            <a:picLocks noChangeAspect="1"/>
          </p:cNvPicPr>
          <p:nvPr userDrawn="1"/>
        </p:nvPicPr>
        <p:blipFill>
          <a:blip r:embed="rId2"/>
          <a:srcRect/>
          <a:stretch>
            <a:fillRect/>
          </a:stretch>
        </p:blipFill>
        <p:spPr>
          <a:xfrm rot="-5400000">
            <a:off x="8920352" y="6213845"/>
            <a:ext cx="529603" cy="7636912"/>
          </a:xfrm>
          <a:prstGeom prst="rect">
            <a:avLst/>
          </a:prstGeom>
        </p:spPr>
      </p:pic>
      <p:sp>
        <p:nvSpPr>
          <p:cNvPr id="11" name="Text Placeholder 11"/>
          <p:cNvSpPr>
            <a:spLocks noGrp="1"/>
          </p:cNvSpPr>
          <p:nvPr>
            <p:ph type="body" sz="quarter" idx="12"/>
          </p:nvPr>
        </p:nvSpPr>
        <p:spPr>
          <a:xfrm>
            <a:off x="5507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2" name="Text Placeholder 13"/>
          <p:cNvSpPr>
            <a:spLocks noGrp="1"/>
          </p:cNvSpPr>
          <p:nvPr>
            <p:ph type="body" sz="quarter" idx="13"/>
          </p:nvPr>
        </p:nvSpPr>
        <p:spPr>
          <a:xfrm>
            <a:off x="5507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3" name="Text Placeholder 11"/>
          <p:cNvSpPr>
            <a:spLocks noGrp="1"/>
          </p:cNvSpPr>
          <p:nvPr>
            <p:ph type="body" sz="quarter" idx="14"/>
          </p:nvPr>
        </p:nvSpPr>
        <p:spPr>
          <a:xfrm>
            <a:off x="10079139" y="7658100"/>
            <a:ext cx="2570061" cy="609600"/>
          </a:xfrm>
        </p:spPr>
        <p:txBody>
          <a:bodyPr/>
          <a:lstStyle>
            <a:lvl1pPr marL="0" indent="0">
              <a:buNone/>
              <a:defRPr b="1">
                <a:solidFill>
                  <a:schemeClr val="bg1"/>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4" name="Text Placeholder 13"/>
          <p:cNvSpPr>
            <a:spLocks noGrp="1"/>
          </p:cNvSpPr>
          <p:nvPr>
            <p:ph type="body" sz="quarter" idx="15"/>
          </p:nvPr>
        </p:nvSpPr>
        <p:spPr>
          <a:xfrm>
            <a:off x="10079038" y="8337658"/>
            <a:ext cx="2570162" cy="60960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5" name="Text Placeholder 11"/>
          <p:cNvSpPr>
            <a:spLocks noGrp="1"/>
          </p:cNvSpPr>
          <p:nvPr>
            <p:ph type="body" sz="quarter" idx="16"/>
          </p:nvPr>
        </p:nvSpPr>
        <p:spPr>
          <a:xfrm>
            <a:off x="14651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6" name="Text Placeholder 13"/>
          <p:cNvSpPr>
            <a:spLocks noGrp="1"/>
          </p:cNvSpPr>
          <p:nvPr>
            <p:ph type="body" sz="quarter" idx="17"/>
          </p:nvPr>
        </p:nvSpPr>
        <p:spPr>
          <a:xfrm>
            <a:off x="14651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7" name="Text Placeholder 2"/>
          <p:cNvSpPr>
            <a:spLocks noGrp="1"/>
          </p:cNvSpPr>
          <p:nvPr>
            <p:ph type="body" sz="quarter" idx="18"/>
          </p:nvPr>
        </p:nvSpPr>
        <p:spPr>
          <a:xfrm>
            <a:off x="1905000" y="3238500"/>
            <a:ext cx="13563600" cy="3810000"/>
          </a:xfrm>
        </p:spPr>
        <p:txBody>
          <a:bodyPr/>
          <a:lstStyle>
            <a:lvl1pPr marL="457200" indent="-457200">
              <a:buFont typeface="Arial" panose="020B0604020202020204" pitchFamily="34" charset="0"/>
              <a:buChar cha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30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9878" y="-114300"/>
            <a:ext cx="8349281" cy="10645111"/>
            <a:chOff x="0" y="0"/>
            <a:chExt cx="11132375" cy="14193481"/>
          </a:xfrm>
        </p:grpSpPr>
        <p:pic>
          <p:nvPicPr>
            <p:cNvPr id="7" name="Picture 3"/>
            <p:cNvPicPr>
              <a:picLocks noChangeAspect="1"/>
            </p:cNvPicPr>
            <p:nvPr/>
          </p:nvPicPr>
          <p:blipFill>
            <a:blip r:embed="rId2"/>
            <a:srcRect l="20186" r="2755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01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D9D9D9"/>
        </a:solid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7"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3"/>
          <p:cNvPicPr>
            <a:picLocks noChangeAspect="1"/>
          </p:cNvPicPr>
          <p:nvPr userDrawn="1"/>
        </p:nvPicPr>
        <p:blipFill>
          <a:blip r:embed="rId2"/>
          <a:srcRect l="22042" r="25668"/>
          <a:stretch>
            <a:fillRect/>
          </a:stretch>
        </p:blipFill>
        <p:spPr>
          <a:xfrm>
            <a:off x="-192417" y="-179259"/>
            <a:ext cx="8349281" cy="10645111"/>
          </a:xfrm>
          <a:prstGeom prst="rect">
            <a:avLst/>
          </a:prstGeom>
        </p:spPr>
      </p:pic>
      <p:pic>
        <p:nvPicPr>
          <p:cNvPr id="10" name="Picture 4"/>
          <p:cNvPicPr>
            <a:picLocks noChangeAspect="1"/>
          </p:cNvPicPr>
          <p:nvPr userDrawn="1"/>
        </p:nvPicPr>
        <p:blipFill>
          <a:blip r:embed="rId3"/>
          <a:srcRect/>
          <a:stretch>
            <a:fillRect/>
          </a:stretch>
        </p:blipFill>
        <p:spPr>
          <a:xfrm>
            <a:off x="8156864" y="1324841"/>
            <a:ext cx="529603" cy="7636912"/>
          </a:xfrm>
          <a:prstGeom prst="rect">
            <a:avLst/>
          </a:prstGeom>
        </p:spPr>
      </p:pic>
    </p:spTree>
    <p:extLst>
      <p:ext uri="{BB962C8B-B14F-4D97-AF65-F5344CB8AC3E}">
        <p14:creationId xmlns:p14="http://schemas.microsoft.com/office/powerpoint/2010/main" val="4244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t="7607" b="760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7323848" y="-190500"/>
            <a:ext cx="10947092" cy="10662047"/>
            <a:chOff x="0" y="0"/>
            <a:chExt cx="14596123" cy="14216062"/>
          </a:xfrm>
        </p:grpSpPr>
        <p:pic>
          <p:nvPicPr>
            <p:cNvPr id="7" name="Picture 3"/>
            <p:cNvPicPr>
              <a:picLocks noChangeAspect="1"/>
            </p:cNvPicPr>
            <p:nvPr/>
          </p:nvPicPr>
          <p:blipFill>
            <a:blip r:embed="rId2">
              <a:alphaModFix amt="35000"/>
            </a:blip>
            <a:srcRect l="15775" r="15775"/>
            <a:stretch>
              <a:fillRect/>
            </a:stretch>
          </p:blipFill>
          <p:spPr>
            <a:xfrm>
              <a:off x="0" y="0"/>
              <a:ext cx="14596123" cy="14216062"/>
            </a:xfrm>
            <a:prstGeom prst="rect">
              <a:avLst/>
            </a:prstGeom>
          </p:spPr>
        </p:pic>
      </p:grpSp>
      <p:pic>
        <p:nvPicPr>
          <p:cNvPr id="8" name="Picture 5"/>
          <p:cNvPicPr>
            <a:picLocks noChangeAspect="1"/>
          </p:cNvPicPr>
          <p:nvPr userDrawn="1"/>
        </p:nvPicPr>
        <p:blipFill>
          <a:blip r:embed="rId3"/>
          <a:srcRect/>
          <a:stretch>
            <a:fillRect/>
          </a:stretch>
        </p:blipFill>
        <p:spPr>
          <a:xfrm rot="-5400000">
            <a:off x="11030891" y="-3687098"/>
            <a:ext cx="549921" cy="7929887"/>
          </a:xfrm>
          <a:prstGeom prst="rect">
            <a:avLst/>
          </a:prstGeom>
        </p:spPr>
      </p:pic>
      <p:pic>
        <p:nvPicPr>
          <p:cNvPr id="9" name="Picture 6"/>
          <p:cNvPicPr>
            <a:picLocks noChangeAspect="1"/>
          </p:cNvPicPr>
          <p:nvPr userDrawn="1"/>
        </p:nvPicPr>
        <p:blipFill>
          <a:blip r:embed="rId3"/>
          <a:srcRect/>
          <a:stretch>
            <a:fillRect/>
          </a:stretch>
        </p:blipFill>
        <p:spPr>
          <a:xfrm rot="-5400000">
            <a:off x="11030891" y="6057198"/>
            <a:ext cx="549921" cy="7929887"/>
          </a:xfrm>
          <a:prstGeom prst="rect">
            <a:avLst/>
          </a:prstGeom>
        </p:spPr>
      </p:pic>
      <p:pic>
        <p:nvPicPr>
          <p:cNvPr id="10" name="Picture 13"/>
          <p:cNvPicPr>
            <a:picLocks noChangeAspect="1"/>
          </p:cNvPicPr>
          <p:nvPr userDrawn="1"/>
        </p:nvPicPr>
        <p:blipFill>
          <a:blip r:embed="rId4"/>
          <a:srcRect/>
          <a:stretch>
            <a:fillRect/>
          </a:stretch>
        </p:blipFill>
        <p:spPr>
          <a:xfrm>
            <a:off x="1295400" y="7690501"/>
            <a:ext cx="1280265" cy="1283902"/>
          </a:xfrm>
          <a:prstGeom prst="rect">
            <a:avLst/>
          </a:prstGeom>
        </p:spPr>
      </p:pic>
      <p:sp>
        <p:nvSpPr>
          <p:cNvPr id="11" name="Text Placeholder 8"/>
          <p:cNvSpPr>
            <a:spLocks noGrp="1"/>
          </p:cNvSpPr>
          <p:nvPr>
            <p:ph type="body" sz="quarter" idx="10"/>
          </p:nvPr>
        </p:nvSpPr>
        <p:spPr>
          <a:xfrm>
            <a:off x="1295400" y="2247900"/>
            <a:ext cx="4419600" cy="2819400"/>
          </a:xfrm>
        </p:spPr>
        <p:txBody>
          <a:bodyPr/>
          <a:lstStyle>
            <a:lvl1pPr>
              <a:defRPr>
                <a:solidFill>
                  <a:srgbClr val="D9D9D9"/>
                </a:solidFill>
                <a:latin typeface="Microsoft Sans Serif" panose="020B0604020202020204" pitchFamily="34" charset="0"/>
                <a:cs typeface="Microsoft Sans Serif" panose="020B0604020202020204" pitchFamily="34" charset="0"/>
              </a:defRPr>
            </a:lvl1pPr>
            <a:lvl2pPr>
              <a:defRPr>
                <a:solidFill>
                  <a:srgbClr val="D9D9D9"/>
                </a:solidFill>
                <a:latin typeface="Microsoft Sans Serif" panose="020B0604020202020204" pitchFamily="34" charset="0"/>
                <a:cs typeface="Microsoft Sans Serif" panose="020B0604020202020204" pitchFamily="34" charset="0"/>
              </a:defRPr>
            </a:lvl2pPr>
            <a:lvl3pPr>
              <a:defRPr>
                <a:solidFill>
                  <a:srgbClr val="D9D9D9"/>
                </a:solidFill>
                <a:latin typeface="Microsoft Sans Serif" panose="020B0604020202020204" pitchFamily="34" charset="0"/>
                <a:cs typeface="Microsoft Sans Serif" panose="020B0604020202020204" pitchFamily="34" charset="0"/>
              </a:defRPr>
            </a:lvl3pPr>
            <a:lvl4pPr>
              <a:defRPr>
                <a:solidFill>
                  <a:srgbClr val="D9D9D9"/>
                </a:solidFill>
                <a:latin typeface="Microsoft Sans Serif" panose="020B0604020202020204" pitchFamily="34" charset="0"/>
                <a:cs typeface="Microsoft Sans Serif" panose="020B0604020202020204" pitchFamily="34" charset="0"/>
              </a:defRPr>
            </a:lvl4pPr>
            <a:lvl5pPr>
              <a:defRPr>
                <a:solidFill>
                  <a:srgbClr val="D9D9D9"/>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8153400" y="1028700"/>
            <a:ext cx="8305800" cy="854075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hank You">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pic>
        <p:nvPicPr>
          <p:cNvPr id="7" name="Picture 6"/>
          <p:cNvPicPr>
            <a:picLocks noChangeAspect="1"/>
          </p:cNvPicPr>
          <p:nvPr userDrawn="1"/>
        </p:nvPicPr>
        <p:blipFill>
          <a:blip r:embed="rId2"/>
          <a:srcRect/>
          <a:stretch>
            <a:fillRect/>
          </a:stretch>
        </p:blipFill>
        <p:spPr>
          <a:xfrm rot="-5400000">
            <a:off x="8920352" y="6213845"/>
            <a:ext cx="529603" cy="7636912"/>
          </a:xfrm>
          <a:prstGeom prst="rect">
            <a:avLst/>
          </a:prstGeom>
        </p:spPr>
      </p:pic>
      <p:pic>
        <p:nvPicPr>
          <p:cNvPr id="8" name="Picture 7"/>
          <p:cNvPicPr>
            <a:picLocks noChangeAspect="1"/>
          </p:cNvPicPr>
          <p:nvPr userDrawn="1"/>
        </p:nvPicPr>
        <p:blipFill>
          <a:blip r:embed="rId3"/>
          <a:srcRect/>
          <a:stretch>
            <a:fillRect/>
          </a:stretch>
        </p:blipFill>
        <p:spPr>
          <a:xfrm>
            <a:off x="7098192" y="8271737"/>
            <a:ext cx="4091616" cy="900156"/>
          </a:xfrm>
          <a:prstGeom prst="rect">
            <a:avLst/>
          </a:prstGeom>
        </p:spPr>
      </p:pic>
      <p:grpSp>
        <p:nvGrpSpPr>
          <p:cNvPr id="9" name="Group 2"/>
          <p:cNvGrpSpPr/>
          <p:nvPr userDrawn="1"/>
        </p:nvGrpSpPr>
        <p:grpSpPr>
          <a:xfrm>
            <a:off x="3871342" y="3162301"/>
            <a:ext cx="10627621" cy="914400"/>
            <a:chOff x="0" y="0"/>
            <a:chExt cx="14037469" cy="2459967"/>
          </a:xfrm>
        </p:grpSpPr>
        <p:sp>
          <p:nvSpPr>
            <p:cNvPr id="10" name="TextBox 3"/>
            <p:cNvSpPr txBox="1"/>
            <p:nvPr/>
          </p:nvSpPr>
          <p:spPr>
            <a:xfrm>
              <a:off x="0" y="0"/>
              <a:ext cx="14037469" cy="1000125"/>
            </a:xfrm>
            <a:prstGeom prst="rect">
              <a:avLst/>
            </a:prstGeom>
          </p:spPr>
          <p:txBody>
            <a:bodyPr lIns="0" tIns="0" rIns="0" bIns="0" rtlCol="0" anchor="t">
              <a:spAutoFit/>
            </a:bodyPr>
            <a:lstStyle/>
            <a:p>
              <a:pPr algn="ctr">
                <a:lnSpc>
                  <a:spcPts val="5943"/>
                </a:lnSpc>
              </a:pPr>
              <a:r>
                <a:rPr lang="en-US" sz="4952" b="1" spc="247" dirty="0">
                  <a:solidFill>
                    <a:srgbClr val="3B5A7C"/>
                  </a:solidFill>
                  <a:latin typeface="Montserrat Extra-Bold"/>
                </a:rPr>
                <a:t>Thank You!</a:t>
              </a:r>
            </a:p>
          </p:txBody>
        </p:sp>
        <p:sp>
          <p:nvSpPr>
            <p:cNvPr id="11" name="TextBox 4"/>
            <p:cNvSpPr txBox="1"/>
            <p:nvPr/>
          </p:nvSpPr>
          <p:spPr>
            <a:xfrm>
              <a:off x="0" y="1992659"/>
              <a:ext cx="14037469" cy="467308"/>
            </a:xfrm>
            <a:prstGeom prst="rect">
              <a:avLst/>
            </a:prstGeom>
          </p:spPr>
          <p:txBody>
            <a:bodyPr lIns="0" tIns="0" rIns="0" bIns="0" rtlCol="0" anchor="t">
              <a:spAutoFit/>
            </a:bodyPr>
            <a:lstStyle/>
            <a:p>
              <a:pPr algn="ctr">
                <a:lnSpc>
                  <a:spcPts val="2971"/>
                </a:lnSpc>
              </a:pPr>
              <a:endParaRPr lang="en-US" sz="2122" b="1" spc="212" dirty="0">
                <a:solidFill>
                  <a:srgbClr val="3B5A7C"/>
                </a:solidFill>
                <a:latin typeface="Montserrat Extra-Light"/>
              </a:endParaRPr>
            </a:p>
          </p:txBody>
        </p:sp>
      </p:grpSp>
      <p:sp>
        <p:nvSpPr>
          <p:cNvPr id="12" name="Text Placeholder 10"/>
          <p:cNvSpPr>
            <a:spLocks noGrp="1"/>
          </p:cNvSpPr>
          <p:nvPr>
            <p:ph type="body" sz="quarter" idx="10" hasCustomPrompt="1"/>
          </p:nvPr>
        </p:nvSpPr>
        <p:spPr>
          <a:xfrm>
            <a:off x="6781801" y="4829175"/>
            <a:ext cx="4724400" cy="2143125"/>
          </a:xfrm>
        </p:spPr>
        <p:txBody>
          <a:bodyPr/>
          <a:lstStyle>
            <a:lvl1pPr marL="0" indent="0" algn="ctr">
              <a:buNone/>
              <a:defRPr>
                <a:solidFill>
                  <a:srgbClr val="3A547C"/>
                </a:solidFill>
                <a:latin typeface="Microsoft Sans Serif" panose="020B0604020202020204" pitchFamily="34" charset="0"/>
                <a:cs typeface="Microsoft Sans Serif" panose="020B0604020202020204" pitchFamily="34" charset="0"/>
              </a:defRPr>
            </a:lvl1pPr>
            <a:lvl2pPr marL="0" indent="0" algn="ctr">
              <a:buNone/>
              <a:defRPr>
                <a:solidFill>
                  <a:srgbClr val="3A547C"/>
                </a:solidFill>
                <a:latin typeface="Microsoft Sans Serif" panose="020B0604020202020204" pitchFamily="34" charset="0"/>
                <a:cs typeface="Microsoft Sans Serif" panose="020B0604020202020204" pitchFamily="34" charset="0"/>
              </a:defRPr>
            </a:lvl2pPr>
            <a:lvl3pPr marL="0" indent="0" algn="ctr">
              <a:buNone/>
              <a:defRPr>
                <a:solidFill>
                  <a:srgbClr val="3A547C"/>
                </a:solidFill>
                <a:latin typeface="Microsoft Sans Serif" panose="020B0604020202020204" pitchFamily="34" charset="0"/>
                <a:cs typeface="Microsoft Sans Serif" panose="020B0604020202020204" pitchFamily="34" charset="0"/>
              </a:defRPr>
            </a:lvl3pPr>
            <a:lvl4pPr marL="1371600" indent="0" algn="ctr">
              <a:buNone/>
              <a:defRPr>
                <a:solidFill>
                  <a:srgbClr val="3A547C"/>
                </a:solidFill>
                <a:latin typeface="Microsoft Sans Serif" panose="020B0604020202020204" pitchFamily="34" charset="0"/>
                <a:cs typeface="Microsoft Sans Serif" panose="020B0604020202020204" pitchFamily="34" charset="0"/>
              </a:defRPr>
            </a:lvl4pPr>
            <a:lvl5pPr marL="1828800" indent="0" algn="ctr">
              <a:buNone/>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Master text styles</a:t>
            </a:r>
          </a:p>
          <a:p>
            <a:pPr lvl="0"/>
            <a:endParaRPr lang="en-US" dirty="0"/>
          </a:p>
          <a:p>
            <a:pPr lvl="0"/>
            <a:endParaRPr lang="en-US" dirty="0"/>
          </a:p>
          <a:p>
            <a:pPr lvl="2"/>
            <a:endParaRPr lang="en-US" dirty="0"/>
          </a:p>
        </p:txBody>
      </p:sp>
    </p:spTree>
    <p:extLst>
      <p:ext uri="{BB962C8B-B14F-4D97-AF65-F5344CB8AC3E}">
        <p14:creationId xmlns:p14="http://schemas.microsoft.com/office/powerpoint/2010/main" val="391071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18"/>
          <p:cNvPicPr>
            <a:picLocks noChangeAspect="1"/>
          </p:cNvPicPr>
          <p:nvPr userDrawn="1"/>
        </p:nvPicPr>
        <p:blipFill>
          <a:blip r:embed="rId3"/>
          <a:srcRect/>
          <a:stretch>
            <a:fillRect/>
          </a:stretch>
        </p:blipFill>
        <p:spPr>
          <a:xfrm>
            <a:off x="465574" y="8487628"/>
            <a:ext cx="1317554" cy="13241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0838" y="5482016"/>
            <a:ext cx="5800962" cy="3136529"/>
          </a:xfrm>
          <a:prstGeom prst="rect">
            <a:avLst/>
          </a:prstGeom>
        </p:spPr>
      </p:pic>
      <p:pic>
        <p:nvPicPr>
          <p:cNvPr id="8" name="Picture 3"/>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9" name="Text Placeholder 24"/>
          <p:cNvSpPr>
            <a:spLocks noGrp="1"/>
          </p:cNvSpPr>
          <p:nvPr>
            <p:ph type="body" sz="quarter" idx="10"/>
          </p:nvPr>
        </p:nvSpPr>
        <p:spPr>
          <a:xfrm>
            <a:off x="3429000" y="1379887"/>
            <a:ext cx="2555875" cy="76835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0" name="Text Placeholder 26"/>
          <p:cNvSpPr>
            <a:spLocks noGrp="1"/>
          </p:cNvSpPr>
          <p:nvPr>
            <p:ph type="body" sz="quarter" idx="11"/>
          </p:nvPr>
        </p:nvSpPr>
        <p:spPr>
          <a:xfrm>
            <a:off x="3429000" y="2931958"/>
            <a:ext cx="3276600" cy="685800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8"/>
          <p:cNvSpPr>
            <a:spLocks noGrp="1"/>
          </p:cNvSpPr>
          <p:nvPr>
            <p:ph type="body" sz="quarter" idx="12"/>
          </p:nvPr>
        </p:nvSpPr>
        <p:spPr>
          <a:xfrm>
            <a:off x="8774948" y="1684141"/>
            <a:ext cx="5029200" cy="7453040"/>
          </a:xfrm>
        </p:spPr>
        <p:txBody>
          <a:bodyPr/>
          <a:lstStyle>
            <a:lvl1pPr marL="571500" indent="-571500">
              <a:buFont typeface="Arial" panose="020B0604020202020204" pitchFamily="34" charset="0"/>
              <a:buChar char="•"/>
              <a:defRPr sz="3600">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7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A547C"/>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6096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1"/>
          </p:nvPr>
        </p:nvSpPr>
        <p:spPr>
          <a:xfrm>
            <a:off x="91440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34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hasCustomPrompt="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p:cNvPicPr>
            <a:picLocks noChangeAspect="1"/>
          </p:cNvPicPr>
          <p:nvPr userDrawn="1"/>
        </p:nvPicPr>
        <p:blipFill>
          <a:blip r:embed="rId3"/>
          <a:srcRect/>
          <a:stretch>
            <a:fillRect/>
          </a:stretch>
        </p:blipFill>
        <p:spPr>
          <a:xfrm>
            <a:off x="16600523" y="8596212"/>
            <a:ext cx="1317554" cy="1324175"/>
          </a:xfrm>
          <a:prstGeom prst="rect">
            <a:avLst/>
          </a:prstGeom>
        </p:spPr>
      </p:pic>
    </p:spTree>
    <p:extLst>
      <p:ext uri="{BB962C8B-B14F-4D97-AF65-F5344CB8AC3E}">
        <p14:creationId xmlns:p14="http://schemas.microsoft.com/office/powerpoint/2010/main" val="36521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okane, WA">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3"/>
          <p:cNvPicPr>
            <a:picLocks noChangeAspect="1"/>
          </p:cNvPicPr>
          <p:nvPr userDrawn="1"/>
        </p:nvPicPr>
        <p:blipFill>
          <a:blip r:embed="rId3"/>
          <a:srcRect/>
          <a:stretch>
            <a:fillRect/>
          </a:stretch>
        </p:blipFill>
        <p:spPr>
          <a:xfrm>
            <a:off x="2255591" y="1338235"/>
            <a:ext cx="529603" cy="7636912"/>
          </a:xfrm>
          <a:prstGeom prst="rect">
            <a:avLst/>
          </a:prstGeom>
        </p:spPr>
      </p:pic>
      <p:pic>
        <p:nvPicPr>
          <p:cNvPr id="7" name="Picture 11"/>
          <p:cNvPicPr>
            <a:picLocks noChangeAspect="1"/>
          </p:cNvPicPr>
          <p:nvPr userDrawn="1"/>
        </p:nvPicPr>
        <p:blipFill>
          <a:blip r:embed="rId4"/>
          <a:srcRect/>
          <a:stretch>
            <a:fillRect/>
          </a:stretch>
        </p:blipFill>
        <p:spPr>
          <a:xfrm>
            <a:off x="369923" y="8596212"/>
            <a:ext cx="1317554" cy="1324175"/>
          </a:xfrm>
          <a:prstGeom prst="rect">
            <a:avLst/>
          </a:prstGeom>
        </p:spPr>
      </p:pic>
      <p:pic>
        <p:nvPicPr>
          <p:cNvPr id="8" name="Picture 12"/>
          <p:cNvPicPr>
            <a:picLocks noChangeAspect="1"/>
          </p:cNvPicPr>
          <p:nvPr userDrawn="1"/>
        </p:nvPicPr>
        <p:blipFill>
          <a:blip r:embed="rId5"/>
          <a:srcRect l="341" r="341"/>
          <a:stretch>
            <a:fillRect/>
          </a:stretch>
        </p:blipFill>
        <p:spPr>
          <a:xfrm>
            <a:off x="2796425" y="3267778"/>
            <a:ext cx="5334717" cy="3580929"/>
          </a:xfrm>
          <a:prstGeom prst="rect">
            <a:avLst/>
          </a:prstGeom>
        </p:spPr>
      </p:pic>
      <p:pic>
        <p:nvPicPr>
          <p:cNvPr id="9" name="Picture 6"/>
          <p:cNvPicPr>
            <a:picLocks noChangeAspect="1"/>
          </p:cNvPicPr>
          <p:nvPr userDrawn="1"/>
        </p:nvPicPr>
        <p:blipFill>
          <a:blip r:embed="rId4">
            <a:alphaModFix amt="26000"/>
          </a:blip>
          <a:srcRect/>
          <a:stretch>
            <a:fillRect/>
          </a:stretch>
        </p:blipFill>
        <p:spPr>
          <a:xfrm>
            <a:off x="10759931" y="353412"/>
            <a:ext cx="9553037" cy="9580176"/>
          </a:xfrm>
          <a:prstGeom prst="rect">
            <a:avLst/>
          </a:prstGeom>
        </p:spPr>
      </p:pic>
      <p:sp>
        <p:nvSpPr>
          <p:cNvPr id="10" name="TextBox 4"/>
          <p:cNvSpPr txBox="1"/>
          <p:nvPr userDrawn="1"/>
        </p:nvSpPr>
        <p:spPr>
          <a:xfrm>
            <a:off x="3133171" y="1636554"/>
            <a:ext cx="408623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SPOKANE, WA</a:t>
            </a:r>
          </a:p>
        </p:txBody>
      </p:sp>
      <p:sp>
        <p:nvSpPr>
          <p:cNvPr id="11"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5"/>
          <p:cNvSpPr txBox="1"/>
          <p:nvPr userDrawn="1"/>
        </p:nvSpPr>
        <p:spPr>
          <a:xfrm>
            <a:off x="3133171" y="2156992"/>
            <a:ext cx="4086231" cy="779347"/>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K</a:t>
            </a:r>
            <a:r>
              <a:rPr lang="en-US" sz="1974" dirty="0">
                <a:solidFill>
                  <a:srgbClr val="FFFFFF"/>
                </a:solidFill>
                <a:latin typeface="Montserrat Extra-Light"/>
              </a:rPr>
              <a:t>eytronic Headquarters</a:t>
            </a:r>
          </a:p>
          <a:p>
            <a:pPr>
              <a:lnSpc>
                <a:spcPts val="3178"/>
              </a:lnSpc>
            </a:pPr>
            <a:endParaRPr lang="en-US" sz="1974" dirty="0">
              <a:solidFill>
                <a:srgbClr val="FFFFFF"/>
              </a:solidFill>
              <a:latin typeface="Montserrat Extra-Light"/>
            </a:endParaRPr>
          </a:p>
        </p:txBody>
      </p:sp>
    </p:spTree>
    <p:extLst>
      <p:ext uri="{BB962C8B-B14F-4D97-AF65-F5344CB8AC3E}">
        <p14:creationId xmlns:p14="http://schemas.microsoft.com/office/powerpoint/2010/main" val="416207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l Paso, TX">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920875" y="353412"/>
            <a:ext cx="9553037" cy="9580176"/>
          </a:xfrm>
          <a:prstGeom prst="rect">
            <a:avLst/>
          </a:prstGeom>
        </p:spPr>
      </p:pic>
      <p:pic>
        <p:nvPicPr>
          <p:cNvPr id="7" name="Picture 6"/>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10345971" y="1338235"/>
            <a:ext cx="529603" cy="7636912"/>
          </a:xfrm>
          <a:prstGeom prst="rect">
            <a:avLst/>
          </a:prstGeom>
        </p:spPr>
      </p:pic>
      <p:pic>
        <p:nvPicPr>
          <p:cNvPr id="9" name="Picture 11"/>
          <p:cNvPicPr>
            <a:picLocks noChangeAspect="1"/>
          </p:cNvPicPr>
          <p:nvPr userDrawn="1"/>
        </p:nvPicPr>
        <p:blipFill>
          <a:blip r:embed="rId5"/>
          <a:srcRect l="465" r="465"/>
          <a:stretch>
            <a:fillRect/>
          </a:stretch>
        </p:blipFill>
        <p:spPr>
          <a:xfrm>
            <a:off x="10886805" y="3267778"/>
            <a:ext cx="5334717" cy="3580929"/>
          </a:xfrm>
          <a:prstGeom prst="rect">
            <a:avLst/>
          </a:prstGeom>
        </p:spPr>
      </p:pic>
      <p:sp>
        <p:nvSpPr>
          <p:cNvPr id="10" name="TextBox 4"/>
          <p:cNvSpPr txBox="1"/>
          <p:nvPr userDrawn="1"/>
        </p:nvSpPr>
        <p:spPr>
          <a:xfrm>
            <a:off x="11223551" y="1338235"/>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EL PASO, TEXAS</a:t>
            </a:r>
          </a:p>
        </p:txBody>
      </p:sp>
      <p:sp>
        <p:nvSpPr>
          <p:cNvPr id="11" name="TextBox 5"/>
          <p:cNvSpPr txBox="1"/>
          <p:nvPr userDrawn="1"/>
        </p:nvSpPr>
        <p:spPr>
          <a:xfrm>
            <a:off x="11223551" y="1914051"/>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W</a:t>
            </a:r>
            <a:r>
              <a:rPr lang="en-US" sz="1974" dirty="0">
                <a:solidFill>
                  <a:srgbClr val="FFFFFF"/>
                </a:solidFill>
                <a:latin typeface="Montserrat Extra-Light"/>
              </a:rPr>
              <a:t>orldwide Distribution Center</a:t>
            </a:r>
          </a:p>
        </p:txBody>
      </p:sp>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447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42B7DF9-A828-460E-9B3C-5EFD9EF4F22A}" type="slidenum">
              <a:rPr lang="en-US" smtClean="0"/>
              <a:t>‹#›</a:t>
            </a:fld>
            <a:endParaRPr lang="en-US"/>
          </a:p>
        </p:txBody>
      </p:sp>
    </p:spTree>
    <p:extLst>
      <p:ext uri="{BB962C8B-B14F-4D97-AF65-F5344CB8AC3E}">
        <p14:creationId xmlns:p14="http://schemas.microsoft.com/office/powerpoint/2010/main" val="4031985243"/>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731"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35" r:id="rId16"/>
    <p:sldLayoutId id="2147483736"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32" r:id="rId26"/>
    <p:sldLayoutId id="2147483733" r:id="rId27"/>
    <p:sldLayoutId id="2147483722" r:id="rId28"/>
    <p:sldLayoutId id="2147483723" r:id="rId29"/>
    <p:sldLayoutId id="2147483724" r:id="rId30"/>
    <p:sldLayoutId id="2147483725" r:id="rId31"/>
    <p:sldLayoutId id="2147483726" r:id="rId32"/>
    <p:sldLayoutId id="2147483727" r:id="rId33"/>
    <p:sldLayoutId id="214748373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hyperlink" Target="https://www.keytronic.com/investor-relations/sec-filings/" TargetMode="External"/><Relationship Id="rId1" Type="http://schemas.openxmlformats.org/officeDocument/2006/relationships/slideLayout" Target="../slideLayouts/slideLayout7.xml"/><Relationship Id="rId4" Type="http://schemas.openxmlformats.org/officeDocument/2006/relationships/hyperlink" Target="http://www.keytronic.com/investor-relations/press-relea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295400" y="4778587"/>
            <a:ext cx="15773400" cy="2117513"/>
          </a:xfrm>
        </p:spPr>
        <p:txBody>
          <a:bodyPr>
            <a:normAutofit/>
          </a:bodyPr>
          <a:lstStyle/>
          <a:p>
            <a:pPr lvl="0"/>
            <a:r>
              <a:rPr lang="en-US" dirty="0"/>
              <a:t>Second Quarter of Fiscal 2026 Earnings Call</a:t>
            </a:r>
          </a:p>
          <a:p>
            <a:endParaRPr lang="en-US" dirty="0"/>
          </a:p>
        </p:txBody>
      </p:sp>
      <p:sp>
        <p:nvSpPr>
          <p:cNvPr id="2" name="TextBox 1"/>
          <p:cNvSpPr txBox="1"/>
          <p:nvPr/>
        </p:nvSpPr>
        <p:spPr>
          <a:xfrm>
            <a:off x="6906918" y="7200900"/>
            <a:ext cx="4474165" cy="707886"/>
          </a:xfrm>
          <a:prstGeom prst="rect">
            <a:avLst/>
          </a:prstGeom>
          <a:noFill/>
        </p:spPr>
        <p:txBody>
          <a:bodyPr wrap="square" rtlCol="0">
            <a:spAutoFit/>
          </a:bodyPr>
          <a:lstStyle/>
          <a:p>
            <a:pPr algn="ctr"/>
            <a:r>
              <a:rPr lang="en-US" sz="4000" b="1" dirty="0">
                <a:solidFill>
                  <a:srgbClr val="3A547C"/>
                </a:solidFill>
                <a:latin typeface="Microsoft Sans Serif" panose="020B0604020202020204" pitchFamily="34" charset="0"/>
                <a:cs typeface="Microsoft Sans Serif" panose="020B0604020202020204" pitchFamily="34" charset="0"/>
              </a:rPr>
              <a:t>February 3</a:t>
            </a:r>
            <a:r>
              <a:rPr lang="en-US" sz="4000" b="1" kern="1200" dirty="0">
                <a:solidFill>
                  <a:srgbClr val="3A547C"/>
                </a:solidFill>
                <a:latin typeface="Microsoft Sans Serif" panose="020B0604020202020204" pitchFamily="34" charset="0"/>
                <a:ea typeface="+mn-ea"/>
                <a:cs typeface="Microsoft Sans Serif" panose="020B0604020202020204" pitchFamily="34" charset="0"/>
              </a:rPr>
              <a:t>, 2026</a:t>
            </a:r>
          </a:p>
        </p:txBody>
      </p:sp>
    </p:spTree>
    <p:extLst>
      <p:ext uri="{BB962C8B-B14F-4D97-AF65-F5344CB8AC3E}">
        <p14:creationId xmlns:p14="http://schemas.microsoft.com/office/powerpoint/2010/main" val="47972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 Q2-2026 Highlights</a:t>
            </a:r>
          </a:p>
        </p:txBody>
      </p:sp>
      <p:sp>
        <p:nvSpPr>
          <p:cNvPr id="3" name="Text Placeholder 2"/>
          <p:cNvSpPr>
            <a:spLocks noGrp="1"/>
          </p:cNvSpPr>
          <p:nvPr>
            <p:ph type="body" sz="quarter" idx="11"/>
          </p:nvPr>
        </p:nvSpPr>
        <p:spPr>
          <a:xfrm>
            <a:off x="1558880" y="1912242"/>
            <a:ext cx="15052720" cy="7542241"/>
          </a:xfrm>
        </p:spPr>
        <p:txBody>
          <a:bodyPr>
            <a:normAutofit/>
          </a:bodyPr>
          <a:lstStyle/>
          <a:p>
            <a:pPr>
              <a:lnSpc>
                <a:spcPct val="110000"/>
              </a:lnSpc>
              <a:spcBef>
                <a:spcPts val="600"/>
              </a:spcBef>
              <a:spcAft>
                <a:spcPts val="600"/>
              </a:spcAft>
            </a:pPr>
            <a:r>
              <a:rPr lang="en-US" sz="3600" dirty="0">
                <a:solidFill>
                  <a:srgbClr val="3A547C"/>
                </a:solidFill>
              </a:rPr>
              <a:t>Providing customers with options to better manage macroeconomic uncertainties and enhance potential for profitable long-term growth</a:t>
            </a:r>
          </a:p>
          <a:p>
            <a:pPr>
              <a:lnSpc>
                <a:spcPct val="110000"/>
              </a:lnSpc>
              <a:spcBef>
                <a:spcPts val="600"/>
              </a:spcBef>
              <a:spcAft>
                <a:spcPts val="600"/>
              </a:spcAft>
            </a:pPr>
            <a:r>
              <a:rPr lang="en-US" sz="3600" dirty="0">
                <a:solidFill>
                  <a:srgbClr val="3A547C"/>
                </a:solidFill>
              </a:rPr>
              <a:t> Significant investments in US and Vietnam locations:</a:t>
            </a:r>
          </a:p>
          <a:p>
            <a:pPr lvl="1">
              <a:lnSpc>
                <a:spcPct val="120000"/>
              </a:lnSpc>
              <a:spcBef>
                <a:spcPts val="600"/>
              </a:spcBef>
              <a:spcAft>
                <a:spcPts val="600"/>
              </a:spcAft>
              <a:buFont typeface="Courier New" panose="02070309020205020404" pitchFamily="49" charset="0"/>
              <a:buChar char="o"/>
            </a:pPr>
            <a:r>
              <a:rPr lang="en-US" sz="3200" dirty="0"/>
              <a:t>Increasing number of customer program starts in Arkansas, </a:t>
            </a:r>
          </a:p>
          <a:p>
            <a:pPr lvl="1">
              <a:lnSpc>
                <a:spcPct val="120000"/>
              </a:lnSpc>
              <a:spcBef>
                <a:spcPts val="600"/>
              </a:spcBef>
              <a:spcAft>
                <a:spcPts val="600"/>
              </a:spcAft>
              <a:buFont typeface="Courier New" panose="02070309020205020404" pitchFamily="49" charset="0"/>
              <a:buChar char="o"/>
            </a:pPr>
            <a:r>
              <a:rPr lang="en-US" sz="3200" dirty="0"/>
              <a:t>Started new production line in Mississippi</a:t>
            </a:r>
          </a:p>
          <a:p>
            <a:pPr lvl="1">
              <a:lnSpc>
                <a:spcPct val="120000"/>
              </a:lnSpc>
              <a:spcBef>
                <a:spcPts val="600"/>
              </a:spcBef>
              <a:spcAft>
                <a:spcPts val="600"/>
              </a:spcAft>
              <a:buFont typeface="Courier New" panose="02070309020205020404" pitchFamily="49" charset="0"/>
              <a:buChar char="o"/>
            </a:pPr>
            <a:r>
              <a:rPr lang="en-US" sz="3200" dirty="0"/>
              <a:t>Shipped first batch of medical products from Vietnam </a:t>
            </a:r>
          </a:p>
          <a:p>
            <a:pPr marL="457200" lvl="1">
              <a:lnSpc>
                <a:spcPct val="120000"/>
              </a:lnSpc>
              <a:spcBef>
                <a:spcPts val="600"/>
              </a:spcBef>
              <a:spcAft>
                <a:spcPts val="600"/>
              </a:spcAft>
            </a:pPr>
            <a:r>
              <a:rPr lang="en-US" sz="3600" dirty="0"/>
              <a:t>Due to ongoing geopolitical tensions and tariff uncertainties:</a:t>
            </a:r>
          </a:p>
          <a:p>
            <a:pPr lvl="1">
              <a:lnSpc>
                <a:spcPct val="110000"/>
              </a:lnSpc>
              <a:spcBef>
                <a:spcPts val="600"/>
              </a:spcBef>
              <a:spcAft>
                <a:spcPts val="600"/>
              </a:spcAft>
              <a:buFont typeface="Courier New" panose="02070309020205020404" pitchFamily="49" charset="0"/>
              <a:buChar char="o"/>
            </a:pPr>
            <a:r>
              <a:rPr lang="en-US" sz="3200" dirty="0"/>
              <a:t>Winding down manufacturing operations in China facility</a:t>
            </a:r>
          </a:p>
          <a:p>
            <a:pPr lvl="1">
              <a:lnSpc>
                <a:spcPct val="110000"/>
              </a:lnSpc>
              <a:spcBef>
                <a:spcPts val="600"/>
              </a:spcBef>
              <a:spcAft>
                <a:spcPts val="600"/>
              </a:spcAft>
              <a:buFont typeface="Courier New" panose="02070309020205020404" pitchFamily="49" charset="0"/>
              <a:buChar char="o"/>
            </a:pPr>
            <a:r>
              <a:rPr lang="en-US" sz="3200" dirty="0"/>
              <a:t>Continue to right-size Mexico facility</a:t>
            </a:r>
          </a:p>
          <a:p>
            <a:pPr lvl="1">
              <a:lnSpc>
                <a:spcPct val="110000"/>
              </a:lnSpc>
              <a:spcBef>
                <a:spcPts val="600"/>
              </a:spcBef>
              <a:spcAft>
                <a:spcPts val="600"/>
              </a:spcAft>
              <a:buFont typeface="Courier New" panose="02070309020205020404" pitchFamily="49" charset="0"/>
              <a:buChar char="o"/>
            </a:pPr>
            <a:endParaRPr lang="en-US" sz="3200" dirty="0">
              <a:solidFill>
                <a:srgbClr val="3A547C"/>
              </a:solidFill>
            </a:endParaRPr>
          </a:p>
        </p:txBody>
      </p:sp>
      <p:sp>
        <p:nvSpPr>
          <p:cNvPr id="4" name="Google Shape;35;p5">
            <a:extLst>
              <a:ext uri="{FF2B5EF4-FFF2-40B4-BE49-F238E27FC236}">
                <a16:creationId xmlns:a16="http://schemas.microsoft.com/office/drawing/2014/main" id="{8B0EAC2E-A770-CD44-F5BE-FA59B93404AB}"/>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10</a:t>
            </a:fld>
            <a:endParaRPr lang="en-US" dirty="0"/>
          </a:p>
        </p:txBody>
      </p:sp>
    </p:spTree>
    <p:extLst>
      <p:ext uri="{BB962C8B-B14F-4D97-AF65-F5344CB8AC3E}">
        <p14:creationId xmlns:p14="http://schemas.microsoft.com/office/powerpoint/2010/main" val="31171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0B787-65BF-4CF1-4BFE-25DAA9D13B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E8CC-7D9D-EAE2-B0A0-1C70401ABDCD}"/>
              </a:ext>
            </a:extLst>
          </p:cNvPr>
          <p:cNvSpPr>
            <a:spLocks noGrp="1"/>
          </p:cNvSpPr>
          <p:nvPr>
            <p:ph type="body" sz="quarter" idx="10"/>
          </p:nvPr>
        </p:nvSpPr>
        <p:spPr>
          <a:xfrm>
            <a:off x="990600" y="190500"/>
            <a:ext cx="15392400" cy="685800"/>
          </a:xfrm>
        </p:spPr>
        <p:txBody>
          <a:bodyPr/>
          <a:lstStyle/>
          <a:p>
            <a:r>
              <a:rPr lang="en-US" sz="5400" dirty="0"/>
              <a:t>Market Challenges</a:t>
            </a:r>
          </a:p>
        </p:txBody>
      </p:sp>
      <p:sp>
        <p:nvSpPr>
          <p:cNvPr id="3" name="Text Placeholder 2">
            <a:extLst>
              <a:ext uri="{FF2B5EF4-FFF2-40B4-BE49-F238E27FC236}">
                <a16:creationId xmlns:a16="http://schemas.microsoft.com/office/drawing/2014/main" id="{0D9E08A8-096F-9E41-F393-32D1F42A03BD}"/>
              </a:ext>
            </a:extLst>
          </p:cNvPr>
          <p:cNvSpPr>
            <a:spLocks noGrp="1"/>
          </p:cNvSpPr>
          <p:nvPr>
            <p:ph type="body" sz="quarter" idx="11"/>
          </p:nvPr>
        </p:nvSpPr>
        <p:spPr>
          <a:xfrm>
            <a:off x="1676399" y="2095499"/>
            <a:ext cx="14578061" cy="7618441"/>
          </a:xfrm>
        </p:spPr>
        <p:txBody>
          <a:bodyPr>
            <a:normAutofit/>
          </a:bodyPr>
          <a:lstStyle/>
          <a:p>
            <a:pPr>
              <a:lnSpc>
                <a:spcPct val="110000"/>
              </a:lnSpc>
              <a:spcBef>
                <a:spcPts val="600"/>
              </a:spcBef>
              <a:spcAft>
                <a:spcPts val="600"/>
              </a:spcAft>
            </a:pPr>
            <a:r>
              <a:rPr lang="en-US" sz="3600" dirty="0">
                <a:solidFill>
                  <a:srgbClr val="3A547C"/>
                </a:solidFill>
              </a:rPr>
              <a:t>Demand from longstanding customer has declined in recent periods, but we believe recently won programs more than offset </a:t>
            </a:r>
          </a:p>
          <a:p>
            <a:pPr>
              <a:lnSpc>
                <a:spcPct val="110000"/>
              </a:lnSpc>
              <a:spcBef>
                <a:spcPts val="600"/>
              </a:spcBef>
              <a:spcAft>
                <a:spcPts val="600"/>
              </a:spcAft>
            </a:pPr>
            <a:r>
              <a:rPr lang="en-US" sz="3600" dirty="0">
                <a:solidFill>
                  <a:srgbClr val="3A547C"/>
                </a:solidFill>
              </a:rPr>
              <a:t>Continued market uncertainty and tariffs impacted timing and launch of new programs, but those programs continue to proceed</a:t>
            </a:r>
          </a:p>
          <a:p>
            <a:pPr>
              <a:lnSpc>
                <a:spcPct val="110000"/>
              </a:lnSpc>
              <a:spcBef>
                <a:spcPts val="600"/>
              </a:spcBef>
              <a:spcAft>
                <a:spcPts val="600"/>
              </a:spcAft>
            </a:pPr>
            <a:r>
              <a:rPr lang="en-US" sz="3600" dirty="0">
                <a:solidFill>
                  <a:srgbClr val="3A547C"/>
                </a:solidFill>
              </a:rPr>
              <a:t>Working with suppliers/customers on manufacturing products from different locations to mitigate impact of tariffs</a:t>
            </a:r>
          </a:p>
          <a:p>
            <a:pPr>
              <a:lnSpc>
                <a:spcPct val="110000"/>
              </a:lnSpc>
              <a:spcBef>
                <a:spcPts val="600"/>
              </a:spcBef>
              <a:spcAft>
                <a:spcPts val="600"/>
              </a:spcAft>
            </a:pPr>
            <a:r>
              <a:rPr lang="en-US" sz="3600" dirty="0">
                <a:solidFill>
                  <a:srgbClr val="3A547C"/>
                </a:solidFill>
              </a:rPr>
              <a:t>Changes to manufacturing footprint and cost reductions enable improved mitigation options</a:t>
            </a:r>
          </a:p>
        </p:txBody>
      </p:sp>
      <p:sp>
        <p:nvSpPr>
          <p:cNvPr id="4" name="Google Shape;35;p5">
            <a:extLst>
              <a:ext uri="{FF2B5EF4-FFF2-40B4-BE49-F238E27FC236}">
                <a16:creationId xmlns:a16="http://schemas.microsoft.com/office/drawing/2014/main" id="{2977E0A0-70D9-6E60-71AB-9E8DBAA45D3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11</a:t>
            </a:fld>
            <a:endParaRPr lang="en-US" dirty="0"/>
          </a:p>
        </p:txBody>
      </p:sp>
    </p:spTree>
    <p:extLst>
      <p:ext uri="{BB962C8B-B14F-4D97-AF65-F5344CB8AC3E}">
        <p14:creationId xmlns:p14="http://schemas.microsoft.com/office/powerpoint/2010/main" val="228612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CCDA-7F16-0FA7-DFF2-DB4481E7DF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BE5DF8-58B5-3149-E435-EED3A8E258D6}"/>
              </a:ext>
            </a:extLst>
          </p:cNvPr>
          <p:cNvSpPr>
            <a:spLocks noGrp="1"/>
          </p:cNvSpPr>
          <p:nvPr>
            <p:ph type="body" sz="quarter" idx="10"/>
          </p:nvPr>
        </p:nvSpPr>
        <p:spPr>
          <a:xfrm>
            <a:off x="990600" y="190500"/>
            <a:ext cx="15392400" cy="685800"/>
          </a:xfrm>
        </p:spPr>
        <p:txBody>
          <a:bodyPr/>
          <a:lstStyle/>
          <a:p>
            <a:r>
              <a:rPr lang="en-US" sz="5400" dirty="0"/>
              <a:t>Major Cost-Cutting in China and Mexico</a:t>
            </a:r>
          </a:p>
        </p:txBody>
      </p:sp>
      <p:sp>
        <p:nvSpPr>
          <p:cNvPr id="4" name="Text Placeholder 2">
            <a:extLst>
              <a:ext uri="{FF2B5EF4-FFF2-40B4-BE49-F238E27FC236}">
                <a16:creationId xmlns:a16="http://schemas.microsoft.com/office/drawing/2014/main" id="{A89569EE-2BBE-2CEC-90A8-DB6CD9E9263A}"/>
              </a:ext>
            </a:extLst>
          </p:cNvPr>
          <p:cNvSpPr>
            <a:spLocks noGrp="1"/>
          </p:cNvSpPr>
          <p:nvPr>
            <p:ph type="body" sz="quarter" idx="11"/>
          </p:nvPr>
        </p:nvSpPr>
        <p:spPr>
          <a:xfrm>
            <a:off x="838200" y="2019300"/>
            <a:ext cx="16383000" cy="7772400"/>
          </a:xfrm>
        </p:spPr>
        <p:txBody>
          <a:bodyPr>
            <a:normAutofit fontScale="92500"/>
          </a:bodyPr>
          <a:lstStyle/>
          <a:p>
            <a:pPr>
              <a:lnSpc>
                <a:spcPct val="110000"/>
              </a:lnSpc>
              <a:spcAft>
                <a:spcPts val="1200"/>
              </a:spcAft>
            </a:pPr>
            <a:r>
              <a:rPr lang="en-US" sz="3900" dirty="0">
                <a:solidFill>
                  <a:srgbClr val="3A547C"/>
                </a:solidFill>
              </a:rPr>
              <a:t>China operations:</a:t>
            </a:r>
          </a:p>
          <a:p>
            <a:pPr lvl="1">
              <a:lnSpc>
                <a:spcPct val="110000"/>
              </a:lnSpc>
              <a:spcAft>
                <a:spcPts val="1200"/>
              </a:spcAft>
              <a:buFont typeface="Courier New" panose="02070309020205020404" pitchFamily="49" charset="0"/>
              <a:buChar char="o"/>
            </a:pPr>
            <a:r>
              <a:rPr lang="en-US" sz="3500" dirty="0">
                <a:solidFill>
                  <a:srgbClr val="3A547C"/>
                </a:solidFill>
              </a:rPr>
              <a:t>Continuing geopolitical tensions, tariff uncertainties and increasing costs</a:t>
            </a:r>
          </a:p>
          <a:p>
            <a:pPr lvl="1">
              <a:lnSpc>
                <a:spcPct val="110000"/>
              </a:lnSpc>
              <a:spcAft>
                <a:spcPts val="1200"/>
              </a:spcAft>
              <a:buFont typeface="Courier New" panose="02070309020205020404" pitchFamily="49" charset="0"/>
              <a:buChar char="o"/>
            </a:pPr>
            <a:r>
              <a:rPr lang="en-US" sz="3500" dirty="0">
                <a:solidFill>
                  <a:srgbClr val="3A547C"/>
                </a:solidFill>
              </a:rPr>
              <a:t>Winding down China facilities and transferring several programs to Vietnam</a:t>
            </a:r>
          </a:p>
          <a:p>
            <a:pPr lvl="1">
              <a:lnSpc>
                <a:spcPct val="110000"/>
              </a:lnSpc>
              <a:spcAft>
                <a:spcPts val="1200"/>
              </a:spcAft>
              <a:buFont typeface="Courier New" panose="02070309020205020404" pitchFamily="49" charset="0"/>
              <a:buChar char="o"/>
            </a:pPr>
            <a:r>
              <a:rPr lang="en-US" sz="3500" dirty="0">
                <a:solidFill>
                  <a:srgbClr val="3A547C"/>
                </a:solidFill>
              </a:rPr>
              <a:t>Continue to operate in China with small team focused on sourcing </a:t>
            </a:r>
          </a:p>
          <a:p>
            <a:pPr>
              <a:lnSpc>
                <a:spcPct val="110000"/>
              </a:lnSpc>
              <a:spcAft>
                <a:spcPts val="1200"/>
              </a:spcAft>
            </a:pPr>
            <a:r>
              <a:rPr lang="en-US" sz="3900" dirty="0">
                <a:solidFill>
                  <a:srgbClr val="3A547C"/>
                </a:solidFill>
              </a:rPr>
              <a:t>Mexico operations:</a:t>
            </a:r>
          </a:p>
          <a:p>
            <a:pPr lvl="1">
              <a:lnSpc>
                <a:spcPct val="110000"/>
              </a:lnSpc>
              <a:spcAft>
                <a:spcPts val="1200"/>
              </a:spcAft>
              <a:buFont typeface="Courier New" panose="02070309020205020404" pitchFamily="49" charset="0"/>
              <a:buChar char="o"/>
            </a:pPr>
            <a:r>
              <a:rPr lang="en-US" sz="3500" dirty="0"/>
              <a:t>Over past 18 months, reduced headcount by ̴ 40% in Mexico and transferring some programs from Mexico to US and Vietnam</a:t>
            </a:r>
          </a:p>
          <a:p>
            <a:pPr lvl="1">
              <a:lnSpc>
                <a:spcPct val="110000"/>
              </a:lnSpc>
              <a:spcAft>
                <a:spcPts val="1200"/>
              </a:spcAft>
              <a:buFont typeface="Courier New" panose="02070309020205020404" pitchFamily="49" charset="0"/>
              <a:buChar char="o"/>
            </a:pPr>
            <a:r>
              <a:rPr lang="en-US" sz="3500" dirty="0"/>
              <a:t>Mexico facility offers unique solution for tariff mitigation under USMCA</a:t>
            </a:r>
          </a:p>
          <a:p>
            <a:pPr lvl="1">
              <a:lnSpc>
                <a:spcPct val="110000"/>
              </a:lnSpc>
              <a:spcAft>
                <a:spcPts val="1200"/>
              </a:spcAft>
              <a:buFont typeface="Courier New" panose="02070309020205020404" pitchFamily="49" charset="0"/>
              <a:buChar char="o"/>
            </a:pPr>
            <a:r>
              <a:rPr lang="en-US" sz="3500" dirty="0"/>
              <a:t>Streamlined operations, increased efficiencies and invested in automation </a:t>
            </a:r>
          </a:p>
          <a:p>
            <a:pPr lvl="1">
              <a:lnSpc>
                <a:spcPct val="110000"/>
              </a:lnSpc>
              <a:spcAft>
                <a:spcPts val="1200"/>
              </a:spcAft>
              <a:buFont typeface="Courier New" panose="02070309020205020404" pitchFamily="49" charset="0"/>
              <a:buChar char="o"/>
            </a:pPr>
            <a:r>
              <a:rPr lang="en-US" sz="3500" dirty="0"/>
              <a:t>Improved cost structure in Mexico anticipated to lead to new programs and growth</a:t>
            </a:r>
          </a:p>
        </p:txBody>
      </p:sp>
      <p:sp>
        <p:nvSpPr>
          <p:cNvPr id="3" name="Google Shape;35;p5">
            <a:extLst>
              <a:ext uri="{FF2B5EF4-FFF2-40B4-BE49-F238E27FC236}">
                <a16:creationId xmlns:a16="http://schemas.microsoft.com/office/drawing/2014/main" id="{89F8E08B-47E3-3858-7BB5-4E2943C40957}"/>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12</a:t>
            </a:fld>
            <a:endParaRPr lang="en-US" dirty="0"/>
          </a:p>
        </p:txBody>
      </p:sp>
    </p:spTree>
    <p:extLst>
      <p:ext uri="{BB962C8B-B14F-4D97-AF65-F5344CB8AC3E}">
        <p14:creationId xmlns:p14="http://schemas.microsoft.com/office/powerpoint/2010/main" val="3798855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US and Vietnam Production</a:t>
            </a:r>
          </a:p>
        </p:txBody>
      </p:sp>
      <p:sp>
        <p:nvSpPr>
          <p:cNvPr id="4" name="Text Placeholder 2">
            <a:extLst>
              <a:ext uri="{FF2B5EF4-FFF2-40B4-BE49-F238E27FC236}">
                <a16:creationId xmlns:a16="http://schemas.microsoft.com/office/drawing/2014/main" id="{C91F341F-F58B-03C7-0CBF-21F197B79FAD}"/>
              </a:ext>
            </a:extLst>
          </p:cNvPr>
          <p:cNvSpPr>
            <a:spLocks noGrp="1"/>
          </p:cNvSpPr>
          <p:nvPr>
            <p:ph type="body" sz="quarter" idx="11"/>
          </p:nvPr>
        </p:nvSpPr>
        <p:spPr>
          <a:xfrm>
            <a:off x="838200" y="1638300"/>
            <a:ext cx="16383000" cy="8153400"/>
          </a:xfrm>
        </p:spPr>
        <p:txBody>
          <a:bodyPr>
            <a:normAutofit/>
          </a:bodyPr>
          <a:lstStyle/>
          <a:p>
            <a:pPr>
              <a:lnSpc>
                <a:spcPct val="110000"/>
              </a:lnSpc>
              <a:spcAft>
                <a:spcPts val="1200"/>
              </a:spcAft>
            </a:pPr>
            <a:r>
              <a:rPr lang="en-US" sz="3600" dirty="0">
                <a:solidFill>
                  <a:srgbClr val="3A547C"/>
                </a:solidFill>
              </a:rPr>
              <a:t>US facilities:   </a:t>
            </a:r>
          </a:p>
          <a:p>
            <a:pPr lvl="1">
              <a:lnSpc>
                <a:spcPct val="110000"/>
              </a:lnSpc>
              <a:spcAft>
                <a:spcPts val="1200"/>
              </a:spcAft>
              <a:buFont typeface="Courier New" panose="02070309020205020404" pitchFamily="49" charset="0"/>
              <a:buChar char="o"/>
            </a:pPr>
            <a:r>
              <a:rPr lang="en-US" sz="3200" dirty="0"/>
              <a:t>New clean-tech, cutting-edge manufacturing and R&amp;D operations in Arkansas</a:t>
            </a:r>
          </a:p>
          <a:p>
            <a:pPr lvl="1">
              <a:lnSpc>
                <a:spcPct val="110000"/>
              </a:lnSpc>
              <a:spcAft>
                <a:spcPts val="1200"/>
              </a:spcAft>
              <a:buFont typeface="Courier New" panose="02070309020205020404" pitchFamily="49" charset="0"/>
              <a:buChar char="o"/>
            </a:pPr>
            <a:r>
              <a:rPr lang="en-US" sz="3200" dirty="0"/>
              <a:t>Provides customers with outstanding flexibility, engineering support, and ease of communications</a:t>
            </a:r>
          </a:p>
          <a:p>
            <a:pPr lvl="1">
              <a:lnSpc>
                <a:spcPct val="110000"/>
              </a:lnSpc>
              <a:spcAft>
                <a:spcPts val="1200"/>
              </a:spcAft>
              <a:buFont typeface="Courier New" panose="02070309020205020404" pitchFamily="49" charset="0"/>
              <a:buChar char="o"/>
            </a:pPr>
            <a:r>
              <a:rPr lang="en-US" sz="3200" dirty="0"/>
              <a:t>Expect double-digit growth in Arkansas during 2H-FY2026 </a:t>
            </a:r>
          </a:p>
          <a:p>
            <a:pPr marL="457200" lvl="1">
              <a:lnSpc>
                <a:spcPct val="110000"/>
              </a:lnSpc>
              <a:spcBef>
                <a:spcPts val="1000"/>
              </a:spcBef>
              <a:spcAft>
                <a:spcPts val="1200"/>
              </a:spcAft>
            </a:pPr>
            <a:r>
              <a:rPr lang="en-US" sz="3600" dirty="0"/>
              <a:t>Vietnam facilities:</a:t>
            </a:r>
          </a:p>
          <a:p>
            <a:pPr marL="914400" lvl="2" indent="-457200">
              <a:lnSpc>
                <a:spcPct val="110000"/>
              </a:lnSpc>
              <a:spcBef>
                <a:spcPts val="1000"/>
              </a:spcBef>
              <a:spcAft>
                <a:spcPts val="1200"/>
              </a:spcAft>
              <a:buFont typeface="Courier New" panose="02070309020205020404" pitchFamily="49" charset="0"/>
              <a:buChar char="o"/>
            </a:pPr>
            <a:r>
              <a:rPr lang="en-US" sz="3200" dirty="0"/>
              <a:t>Doubled capacity and added medical device capabilities</a:t>
            </a:r>
          </a:p>
          <a:p>
            <a:pPr marL="914400" lvl="2" indent="-457200">
              <a:lnSpc>
                <a:spcPct val="110000"/>
              </a:lnSpc>
              <a:spcBef>
                <a:spcPts val="1000"/>
              </a:spcBef>
              <a:spcAft>
                <a:spcPts val="1200"/>
              </a:spcAft>
              <a:buFont typeface="Courier New" panose="02070309020205020404" pitchFamily="49" charset="0"/>
              <a:buChar char="o"/>
            </a:pPr>
            <a:r>
              <a:rPr lang="en-US" sz="3200" dirty="0"/>
              <a:t>Offers high-quality, low-cost choice previously associated with China </a:t>
            </a:r>
          </a:p>
          <a:p>
            <a:pPr marL="914400" lvl="2" indent="-457200">
              <a:lnSpc>
                <a:spcPct val="110000"/>
              </a:lnSpc>
              <a:spcBef>
                <a:spcPts val="1000"/>
              </a:spcBef>
              <a:spcAft>
                <a:spcPts val="1200"/>
              </a:spcAft>
              <a:buFont typeface="Courier New" panose="02070309020205020404" pitchFamily="49" charset="0"/>
              <a:buChar char="o"/>
            </a:pPr>
            <a:r>
              <a:rPr lang="en-US" sz="3200" dirty="0"/>
              <a:t>Expected to play major role in long-term growth</a:t>
            </a:r>
          </a:p>
          <a:p>
            <a:pPr marL="457200" lvl="1">
              <a:lnSpc>
                <a:spcPct val="110000"/>
              </a:lnSpc>
              <a:spcBef>
                <a:spcPts val="1000"/>
              </a:spcBef>
              <a:spcAft>
                <a:spcPts val="1200"/>
              </a:spcAft>
            </a:pPr>
            <a:r>
              <a:rPr lang="en-US" sz="3600" dirty="0"/>
              <a:t>Expect approximately half of production in US and Vietnam by end FY2026</a:t>
            </a:r>
          </a:p>
        </p:txBody>
      </p:sp>
      <p:sp>
        <p:nvSpPr>
          <p:cNvPr id="3" name="Google Shape;35;p5">
            <a:extLst>
              <a:ext uri="{FF2B5EF4-FFF2-40B4-BE49-F238E27FC236}">
                <a16:creationId xmlns:a16="http://schemas.microsoft.com/office/drawing/2014/main" id="{E0E8A92C-3176-28F6-EEA3-9AF3054FA0D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13</a:t>
            </a:fld>
            <a:endParaRPr lang="en-US" dirty="0"/>
          </a:p>
        </p:txBody>
      </p:sp>
    </p:spTree>
    <p:extLst>
      <p:ext uri="{BB962C8B-B14F-4D97-AF65-F5344CB8AC3E}">
        <p14:creationId xmlns:p14="http://schemas.microsoft.com/office/powerpoint/2010/main" val="142859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Customer Base in Q2-FY2026</a:t>
            </a:r>
          </a:p>
        </p:txBody>
      </p:sp>
      <p:sp>
        <p:nvSpPr>
          <p:cNvPr id="3" name="Text Placeholder 2"/>
          <p:cNvSpPr>
            <a:spLocks noGrp="1"/>
          </p:cNvSpPr>
          <p:nvPr>
            <p:ph type="body" sz="quarter" idx="11"/>
          </p:nvPr>
        </p:nvSpPr>
        <p:spPr>
          <a:xfrm>
            <a:off x="2590800" y="1866900"/>
            <a:ext cx="13106400" cy="7848600"/>
          </a:xfrm>
        </p:spPr>
        <p:txBody>
          <a:bodyPr>
            <a:noAutofit/>
          </a:bodyPr>
          <a:lstStyle/>
          <a:p>
            <a:pPr>
              <a:lnSpc>
                <a:spcPct val="150000"/>
              </a:lnSpc>
            </a:pPr>
            <a:r>
              <a:rPr lang="en-US" sz="4000" dirty="0">
                <a:solidFill>
                  <a:srgbClr val="3A547C"/>
                </a:solidFill>
              </a:rPr>
              <a:t>Automotive technology</a:t>
            </a:r>
          </a:p>
          <a:p>
            <a:pPr>
              <a:lnSpc>
                <a:spcPct val="150000"/>
              </a:lnSpc>
            </a:pPr>
            <a:r>
              <a:rPr lang="en-US" sz="4000" dirty="0">
                <a:solidFill>
                  <a:srgbClr val="3A547C"/>
                </a:solidFill>
              </a:rPr>
              <a:t>Pest control</a:t>
            </a:r>
          </a:p>
          <a:p>
            <a:pPr>
              <a:lnSpc>
                <a:spcPct val="150000"/>
              </a:lnSpc>
            </a:pPr>
            <a:r>
              <a:rPr lang="en-US" sz="4000" dirty="0">
                <a:solidFill>
                  <a:srgbClr val="3A547C"/>
                </a:solidFill>
              </a:rPr>
              <a:t>Industrial equipment</a:t>
            </a:r>
          </a:p>
          <a:p>
            <a:pPr>
              <a:lnSpc>
                <a:spcPct val="150000"/>
              </a:lnSpc>
            </a:pPr>
            <a:r>
              <a:rPr lang="en-US" sz="4000" dirty="0">
                <a:solidFill>
                  <a:srgbClr val="3A547C"/>
                </a:solidFill>
              </a:rPr>
              <a:t>Ramping manufacturing services contract for data processing OEM </a:t>
            </a:r>
            <a:endParaRPr lang="en-US" sz="3200" dirty="0">
              <a:solidFill>
                <a:srgbClr val="3A547C"/>
              </a:solidFill>
            </a:endParaRPr>
          </a:p>
        </p:txBody>
      </p:sp>
      <p:sp>
        <p:nvSpPr>
          <p:cNvPr id="5" name="Google Shape;35;p5">
            <a:extLst>
              <a:ext uri="{FF2B5EF4-FFF2-40B4-BE49-F238E27FC236}">
                <a16:creationId xmlns:a16="http://schemas.microsoft.com/office/drawing/2014/main" id="{CF8C3056-5470-BFFA-6BFE-5E1F3ECA98BC}"/>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14</a:t>
            </a:fld>
            <a:endParaRPr lang="en-US" dirty="0"/>
          </a:p>
        </p:txBody>
      </p:sp>
    </p:spTree>
    <p:extLst>
      <p:ext uri="{BB962C8B-B14F-4D97-AF65-F5344CB8AC3E}">
        <p14:creationId xmlns:p14="http://schemas.microsoft.com/office/powerpoint/2010/main" val="236221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One-Stop-Shop</a:t>
            </a:r>
          </a:p>
        </p:txBody>
      </p:sp>
      <p:sp>
        <p:nvSpPr>
          <p:cNvPr id="4" name="Text Placeholder 2">
            <a:extLst>
              <a:ext uri="{FF2B5EF4-FFF2-40B4-BE49-F238E27FC236}">
                <a16:creationId xmlns:a16="http://schemas.microsoft.com/office/drawing/2014/main" id="{5DEDD321-B944-7EC7-9F85-F69EABD76692}"/>
              </a:ext>
            </a:extLst>
          </p:cNvPr>
          <p:cNvSpPr>
            <a:spLocks noGrp="1"/>
          </p:cNvSpPr>
          <p:nvPr>
            <p:ph type="body" sz="quarter" idx="11"/>
          </p:nvPr>
        </p:nvSpPr>
        <p:spPr>
          <a:xfrm>
            <a:off x="838200" y="1638300"/>
            <a:ext cx="16383000" cy="8648700"/>
          </a:xfrm>
        </p:spPr>
        <p:txBody>
          <a:bodyPr>
            <a:normAutofit fontScale="92500" lnSpcReduction="10000"/>
          </a:bodyPr>
          <a:lstStyle/>
          <a:p>
            <a:pPr>
              <a:lnSpc>
                <a:spcPct val="110000"/>
              </a:lnSpc>
              <a:spcAft>
                <a:spcPts val="1200"/>
              </a:spcAft>
            </a:pPr>
            <a:r>
              <a:rPr lang="en-US" sz="4200" dirty="0">
                <a:solidFill>
                  <a:srgbClr val="3A547C"/>
                </a:solidFill>
              </a:rPr>
              <a:t>Combination of flexible global footprint and expansive design capabilities capturing new business</a:t>
            </a:r>
          </a:p>
          <a:p>
            <a:pPr lvl="1">
              <a:lnSpc>
                <a:spcPct val="110000"/>
              </a:lnSpc>
              <a:spcAft>
                <a:spcPts val="1200"/>
              </a:spcAft>
              <a:buFont typeface="Courier New" panose="02070309020205020404" pitchFamily="49" charset="0"/>
              <a:buChar char="o"/>
            </a:pPr>
            <a:r>
              <a:rPr lang="en-US" sz="3800" dirty="0"/>
              <a:t>Many program wins predicated on our deep and broad design services</a:t>
            </a:r>
            <a:endParaRPr lang="en-US" sz="3800" dirty="0">
              <a:highlight>
                <a:srgbClr val="FFFF00"/>
              </a:highlight>
            </a:endParaRPr>
          </a:p>
          <a:p>
            <a:pPr lvl="1">
              <a:lnSpc>
                <a:spcPct val="110000"/>
              </a:lnSpc>
              <a:spcAft>
                <a:spcPts val="1200"/>
              </a:spcAft>
              <a:buFont typeface="Courier New" panose="02070309020205020404" pitchFamily="49" charset="0"/>
              <a:buChar char="o"/>
            </a:pPr>
            <a:r>
              <a:rPr lang="en-US" sz="3800" dirty="0"/>
              <a:t>Believe our knowledge of specific design challenges makes business extremely sticky</a:t>
            </a:r>
          </a:p>
          <a:p>
            <a:pPr>
              <a:lnSpc>
                <a:spcPct val="110000"/>
              </a:lnSpc>
              <a:spcAft>
                <a:spcPts val="1200"/>
              </a:spcAft>
            </a:pPr>
            <a:r>
              <a:rPr lang="en-US" sz="4200" dirty="0">
                <a:solidFill>
                  <a:srgbClr val="3A547C"/>
                </a:solidFill>
              </a:rPr>
              <a:t>Continue to invest in vertical integration and manufacturing process knowledge =&gt; believe this increasingly sets us apart from competitors </a:t>
            </a:r>
          </a:p>
          <a:p>
            <a:pPr lvl="1">
              <a:lnSpc>
                <a:spcPct val="110000"/>
              </a:lnSpc>
              <a:spcAft>
                <a:spcPts val="1200"/>
              </a:spcAft>
              <a:buFont typeface="Courier New" panose="02070309020205020404" pitchFamily="49" charset="0"/>
              <a:buChar char="o"/>
            </a:pPr>
            <a:r>
              <a:rPr lang="en-US" sz="3800" dirty="0"/>
              <a:t>Wide range of plastic molding – injection, blow, gas assist, and multi-shot</a:t>
            </a:r>
          </a:p>
          <a:p>
            <a:pPr lvl="1">
              <a:lnSpc>
                <a:spcPct val="110000"/>
              </a:lnSpc>
              <a:spcAft>
                <a:spcPts val="1200"/>
              </a:spcAft>
              <a:buFont typeface="Courier New" panose="02070309020205020404" pitchFamily="49" charset="0"/>
              <a:buChar char="o"/>
            </a:pPr>
            <a:r>
              <a:rPr lang="en-US" sz="3800" dirty="0"/>
              <a:t>PCB assembly, metal forming, painting and coating, complex high volume automated assembly</a:t>
            </a:r>
          </a:p>
          <a:p>
            <a:pPr lvl="1">
              <a:lnSpc>
                <a:spcPct val="110000"/>
              </a:lnSpc>
              <a:spcAft>
                <a:spcPts val="1200"/>
              </a:spcAft>
              <a:buFont typeface="Courier New" panose="02070309020205020404" pitchFamily="49" charset="0"/>
              <a:buChar char="o"/>
            </a:pPr>
            <a:r>
              <a:rPr lang="en-US" sz="3800" dirty="0"/>
              <a:t>Design construction and complicated test equipment </a:t>
            </a:r>
          </a:p>
          <a:p>
            <a:pPr marL="0" lvl="1" indent="0">
              <a:lnSpc>
                <a:spcPct val="110000"/>
              </a:lnSpc>
              <a:spcBef>
                <a:spcPts val="1000"/>
              </a:spcBef>
              <a:spcAft>
                <a:spcPts val="1200"/>
              </a:spcAft>
              <a:buNone/>
            </a:pPr>
            <a:r>
              <a:rPr lang="en-US" sz="3600" dirty="0"/>
              <a:t> </a:t>
            </a:r>
          </a:p>
        </p:txBody>
      </p:sp>
    </p:spTree>
    <p:extLst>
      <p:ext uri="{BB962C8B-B14F-4D97-AF65-F5344CB8AC3E}">
        <p14:creationId xmlns:p14="http://schemas.microsoft.com/office/powerpoint/2010/main" val="2376322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Looking Forward</a:t>
            </a:r>
          </a:p>
        </p:txBody>
      </p:sp>
      <p:sp>
        <p:nvSpPr>
          <p:cNvPr id="4" name="Text Placeholder 2">
            <a:extLst>
              <a:ext uri="{FF2B5EF4-FFF2-40B4-BE49-F238E27FC236}">
                <a16:creationId xmlns:a16="http://schemas.microsoft.com/office/drawing/2014/main" id="{B3E77212-6CE4-1CE0-3D91-E79DFEB1C84F}"/>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Global market uncertainties creating major near-term challenges but driving favorable long-term trends </a:t>
            </a:r>
          </a:p>
          <a:p>
            <a:pPr>
              <a:lnSpc>
                <a:spcPct val="110000"/>
              </a:lnSpc>
              <a:spcAft>
                <a:spcPts val="1200"/>
              </a:spcAft>
            </a:pPr>
            <a:r>
              <a:rPr lang="en-US" sz="4000" dirty="0">
                <a:solidFill>
                  <a:srgbClr val="3A547C"/>
                </a:solidFill>
              </a:rPr>
              <a:t>Expecting revenue growth in coming quarters from new programs launching </a:t>
            </a:r>
            <a:r>
              <a:rPr lang="en-US" sz="4000">
                <a:solidFill>
                  <a:srgbClr val="3A547C"/>
                </a:solidFill>
              </a:rPr>
              <a:t>in U</a:t>
            </a:r>
            <a:r>
              <a:rPr lang="en-US" sz="4000" dirty="0">
                <a:solidFill>
                  <a:srgbClr val="3A547C"/>
                </a:solidFill>
              </a:rPr>
              <a:t>.S., Mexico </a:t>
            </a:r>
            <a:r>
              <a:rPr lang="en-US" sz="4000">
                <a:solidFill>
                  <a:srgbClr val="3A547C"/>
                </a:solidFill>
              </a:rPr>
              <a:t>and Vietnam</a:t>
            </a:r>
            <a:endParaRPr lang="en-US" sz="4000" dirty="0">
              <a:solidFill>
                <a:srgbClr val="3A547C"/>
              </a:solidFill>
            </a:endParaRPr>
          </a:p>
          <a:p>
            <a:pPr>
              <a:lnSpc>
                <a:spcPct val="110000"/>
              </a:lnSpc>
              <a:spcAft>
                <a:spcPts val="1200"/>
              </a:spcAft>
            </a:pPr>
            <a:r>
              <a:rPr lang="en-US" sz="4000" dirty="0">
                <a:solidFill>
                  <a:srgbClr val="3A547C"/>
                </a:solidFill>
              </a:rPr>
              <a:t>Strong pipeline of potential new business</a:t>
            </a:r>
          </a:p>
          <a:p>
            <a:pPr>
              <a:lnSpc>
                <a:spcPct val="110000"/>
              </a:lnSpc>
              <a:spcAft>
                <a:spcPts val="1200"/>
              </a:spcAft>
            </a:pPr>
            <a:r>
              <a:rPr lang="en-US" sz="4000" dirty="0">
                <a:solidFill>
                  <a:srgbClr val="3A547C"/>
                </a:solidFill>
              </a:rPr>
              <a:t>Anticipating significant improvements in operating efficiencies</a:t>
            </a:r>
          </a:p>
          <a:p>
            <a:pPr>
              <a:lnSpc>
                <a:spcPct val="110000"/>
              </a:lnSpc>
              <a:spcAft>
                <a:spcPts val="1200"/>
              </a:spcAft>
            </a:pPr>
            <a:r>
              <a:rPr lang="en-US" sz="4000" dirty="0">
                <a:solidFill>
                  <a:srgbClr val="3A547C"/>
                </a:solidFill>
              </a:rPr>
              <a:t>Remain encouraged by progress and potential for profitable growth over long term</a:t>
            </a:r>
          </a:p>
        </p:txBody>
      </p:sp>
      <p:sp>
        <p:nvSpPr>
          <p:cNvPr id="3" name="Google Shape;35;p5">
            <a:extLst>
              <a:ext uri="{FF2B5EF4-FFF2-40B4-BE49-F238E27FC236}">
                <a16:creationId xmlns:a16="http://schemas.microsoft.com/office/drawing/2014/main" id="{862DD724-050D-A5CB-BCF3-22938763448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16</a:t>
            </a:fld>
            <a:endParaRPr lang="en-US" dirty="0"/>
          </a:p>
        </p:txBody>
      </p:sp>
    </p:spTree>
    <p:extLst>
      <p:ext uri="{BB962C8B-B14F-4D97-AF65-F5344CB8AC3E}">
        <p14:creationId xmlns:p14="http://schemas.microsoft.com/office/powerpoint/2010/main" val="242057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endParaRPr lang="en-US" dirty="0"/>
          </a:p>
          <a:p>
            <a:pPr lvl="0"/>
            <a:r>
              <a:rPr lang="en-US" dirty="0"/>
              <a:t>Q &amp; A</a:t>
            </a:r>
          </a:p>
        </p:txBody>
      </p:sp>
      <p:sp>
        <p:nvSpPr>
          <p:cNvPr id="2" name="Google Shape;35;p5">
            <a:extLst>
              <a:ext uri="{FF2B5EF4-FFF2-40B4-BE49-F238E27FC236}">
                <a16:creationId xmlns:a16="http://schemas.microsoft.com/office/drawing/2014/main" id="{A2443DBA-1A08-C428-CEE0-6CFD2E1BD2A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17</a:t>
            </a:fld>
            <a:endParaRPr lang="en-US" dirty="0"/>
          </a:p>
        </p:txBody>
      </p:sp>
    </p:spTree>
    <p:extLst>
      <p:ext uri="{BB962C8B-B14F-4D97-AF65-F5344CB8AC3E}">
        <p14:creationId xmlns:p14="http://schemas.microsoft.com/office/powerpoint/2010/main" val="393075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292AF-3731-0F86-E945-ACEF8CA0620B}"/>
              </a:ext>
            </a:extLst>
          </p:cNvPr>
          <p:cNvSpPr>
            <a:spLocks noGrp="1"/>
          </p:cNvSpPr>
          <p:nvPr>
            <p:ph type="body" sz="quarter" idx="10"/>
          </p:nvPr>
        </p:nvSpPr>
        <p:spPr/>
        <p:txBody>
          <a:bodyPr/>
          <a:lstStyle/>
          <a:p>
            <a:r>
              <a:rPr lang="en-US" dirty="0"/>
              <a:t>Appendix: Non-GAAP Reconciliations</a:t>
            </a:r>
          </a:p>
          <a:p>
            <a:endParaRPr lang="en-US" dirty="0"/>
          </a:p>
        </p:txBody>
      </p:sp>
      <p:pic>
        <p:nvPicPr>
          <p:cNvPr id="5" name="Picture 4">
            <a:extLst>
              <a:ext uri="{FF2B5EF4-FFF2-40B4-BE49-F238E27FC236}">
                <a16:creationId xmlns:a16="http://schemas.microsoft.com/office/drawing/2014/main" id="{EC7D4B8E-87AA-DF8F-CA14-703F63D4DFEA}"/>
              </a:ext>
            </a:extLst>
          </p:cNvPr>
          <p:cNvPicPr>
            <a:picLocks noChangeAspect="1"/>
          </p:cNvPicPr>
          <p:nvPr/>
        </p:nvPicPr>
        <p:blipFill>
          <a:blip r:embed="rId2"/>
          <a:stretch>
            <a:fillRect/>
          </a:stretch>
        </p:blipFill>
        <p:spPr>
          <a:xfrm>
            <a:off x="3962400" y="1443804"/>
            <a:ext cx="8686800" cy="8567966"/>
          </a:xfrm>
          <a:prstGeom prst="rect">
            <a:avLst/>
          </a:prstGeom>
        </p:spPr>
      </p:pic>
    </p:spTree>
    <p:extLst>
      <p:ext uri="{BB962C8B-B14F-4D97-AF65-F5344CB8AC3E}">
        <p14:creationId xmlns:p14="http://schemas.microsoft.com/office/powerpoint/2010/main" val="1739429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Management On Call Today</a:t>
            </a:r>
          </a:p>
        </p:txBody>
      </p:sp>
      <p:sp>
        <p:nvSpPr>
          <p:cNvPr id="3" name="Text Placeholder 2"/>
          <p:cNvSpPr>
            <a:spLocks noGrp="1"/>
          </p:cNvSpPr>
          <p:nvPr>
            <p:ph type="body" sz="quarter" idx="11"/>
          </p:nvPr>
        </p:nvSpPr>
        <p:spPr>
          <a:xfrm>
            <a:off x="1961029" y="7505700"/>
            <a:ext cx="6629400" cy="1828800"/>
          </a:xfrm>
        </p:spPr>
        <p:txBody>
          <a:bodyPr>
            <a:normAutofit/>
          </a:bodyPr>
          <a:lstStyle/>
          <a:p>
            <a:pPr marL="0" indent="0" algn="ctr">
              <a:buNone/>
            </a:pPr>
            <a:r>
              <a:rPr lang="en-US" sz="4000" b="1" dirty="0">
                <a:solidFill>
                  <a:srgbClr val="3A547C"/>
                </a:solidFill>
              </a:rPr>
              <a:t>Brett Larsen</a:t>
            </a:r>
          </a:p>
          <a:p>
            <a:pPr marL="0" indent="0" algn="ctr">
              <a:buNone/>
            </a:pPr>
            <a:r>
              <a:rPr lang="en-US" sz="4000" b="1" dirty="0">
                <a:solidFill>
                  <a:srgbClr val="3A547C"/>
                </a:solidFill>
              </a:rPr>
              <a:t>President and CEO</a:t>
            </a:r>
          </a:p>
        </p:txBody>
      </p:sp>
      <p:sp>
        <p:nvSpPr>
          <p:cNvPr id="5" name="Text Placeholder 2">
            <a:extLst>
              <a:ext uri="{FF2B5EF4-FFF2-40B4-BE49-F238E27FC236}">
                <a16:creationId xmlns:a16="http://schemas.microsoft.com/office/drawing/2014/main" id="{74FDFA5D-0FA8-7030-1396-FCD8CAAF3CEE}"/>
              </a:ext>
            </a:extLst>
          </p:cNvPr>
          <p:cNvSpPr txBox="1">
            <a:spLocks/>
          </p:cNvSpPr>
          <p:nvPr/>
        </p:nvSpPr>
        <p:spPr>
          <a:xfrm>
            <a:off x="8362950" y="7505700"/>
            <a:ext cx="6629400" cy="18288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F98A3C"/>
                </a:solidFill>
                <a:latin typeface="Microsoft Sans Serif" panose="020B0604020202020204" pitchFamily="34" charset="0"/>
                <a:ea typeface="+mn-ea"/>
                <a:cs typeface="Microsoft Sans Serif"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000" kern="1200">
                <a:solidFill>
                  <a:srgbClr val="3A547C"/>
                </a:solidFill>
                <a:latin typeface="Microsoft Sans Serif" panose="020B0604020202020204" pitchFamily="34" charset="0"/>
                <a:ea typeface="+mn-ea"/>
                <a:cs typeface="Microsoft Sans Serif"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800" kern="1200">
                <a:solidFill>
                  <a:srgbClr val="3A547C"/>
                </a:solidFill>
                <a:latin typeface="Microsoft Sans Serif" panose="020B0604020202020204" pitchFamily="34" charset="0"/>
                <a:ea typeface="+mn-ea"/>
                <a:cs typeface="Microsoft Sans Serif" panose="020B0604020202020204" pitchFamily="34" charset="0"/>
              </a:defRPr>
            </a:lvl3pPr>
            <a:lvl4pPr marL="1714500" indent="-342900" algn="l" defTabSz="914400" rtl="0" eaLnBrk="1" latinLnBrk="0" hangingPunct="1">
              <a:lnSpc>
                <a:spcPct val="90000"/>
              </a:lnSpc>
              <a:spcBef>
                <a:spcPts val="500"/>
              </a:spcBef>
              <a:buFont typeface="Arial" panose="020B0604020202020204" pitchFamily="34" charset="0"/>
              <a:buChar char="•"/>
              <a:defRPr sz="2600" kern="1200">
                <a:solidFill>
                  <a:srgbClr val="3A547C"/>
                </a:solidFill>
                <a:latin typeface="Microsoft Sans Serif" panose="020B0604020202020204" pitchFamily="34" charset="0"/>
                <a:ea typeface="+mn-ea"/>
                <a:cs typeface="Microsoft Sans Serif" panose="020B0604020202020204" pitchFamily="34" charset="0"/>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rgbClr val="3A547C"/>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3A547C"/>
                </a:solidFill>
              </a:rPr>
              <a:t>Tony Voorhees</a:t>
            </a:r>
          </a:p>
          <a:p>
            <a:pPr marL="0" indent="0" algn="ctr">
              <a:buNone/>
            </a:pPr>
            <a:r>
              <a:rPr lang="en-US" sz="4000" b="1" dirty="0">
                <a:solidFill>
                  <a:srgbClr val="3A547C"/>
                </a:solidFill>
              </a:rPr>
              <a:t>CFO</a:t>
            </a:r>
          </a:p>
        </p:txBody>
      </p:sp>
      <p:sp>
        <p:nvSpPr>
          <p:cNvPr id="7" name="Google Shape;35;p5">
            <a:extLst>
              <a:ext uri="{FF2B5EF4-FFF2-40B4-BE49-F238E27FC236}">
                <a16:creationId xmlns:a16="http://schemas.microsoft.com/office/drawing/2014/main" id="{C7B33571-5F03-7623-07E1-8F03CAE8D7D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2</a:t>
            </a:fld>
            <a:endParaRPr lang="en-US"/>
          </a:p>
        </p:txBody>
      </p:sp>
      <p:pic>
        <p:nvPicPr>
          <p:cNvPr id="6" name="Picture 5" descr="A person in a blue shirt&#10;&#10;AI-generated content may be incorrect.">
            <a:extLst>
              <a:ext uri="{FF2B5EF4-FFF2-40B4-BE49-F238E27FC236}">
                <a16:creationId xmlns:a16="http://schemas.microsoft.com/office/drawing/2014/main" id="{CCF317E5-1E15-6F32-7E04-E078269F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197" y="2171700"/>
            <a:ext cx="3929063" cy="5029200"/>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CE4D3905-657F-50C1-5B32-910CFA80E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168857"/>
            <a:ext cx="3925952" cy="5025219"/>
          </a:xfrm>
          <a:prstGeom prst="rect">
            <a:avLst/>
          </a:prstGeom>
        </p:spPr>
      </p:pic>
    </p:spTree>
    <p:extLst>
      <p:ext uri="{BB962C8B-B14F-4D97-AF65-F5344CB8AC3E}">
        <p14:creationId xmlns:p14="http://schemas.microsoft.com/office/powerpoint/2010/main" val="87273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Notices and Disclaimers</a:t>
            </a:r>
          </a:p>
        </p:txBody>
      </p:sp>
      <p:sp>
        <p:nvSpPr>
          <p:cNvPr id="3" name="Text Placeholder 2"/>
          <p:cNvSpPr>
            <a:spLocks noGrp="1"/>
          </p:cNvSpPr>
          <p:nvPr>
            <p:ph type="body" sz="quarter" idx="11"/>
          </p:nvPr>
        </p:nvSpPr>
        <p:spPr>
          <a:xfrm>
            <a:off x="914400" y="1409700"/>
            <a:ext cx="15544800" cy="8001000"/>
          </a:xfrm>
        </p:spPr>
        <p:txBody>
          <a:bodyPr>
            <a:normAutofit lnSpcReduction="10000"/>
          </a:bodyPr>
          <a:lstStyle/>
          <a:p>
            <a:pPr marL="0" indent="0">
              <a:lnSpc>
                <a:spcPct val="110000"/>
              </a:lnSpc>
              <a:buNone/>
            </a:pPr>
            <a:r>
              <a:rPr lang="en-US" sz="1600" b="1" dirty="0">
                <a:solidFill>
                  <a:srgbClr val="3A547C"/>
                </a:solidFill>
              </a:rPr>
              <a:t>Forward-Looking Statements</a:t>
            </a:r>
          </a:p>
          <a:p>
            <a:pPr marL="0" marR="0" indent="0">
              <a:lnSpc>
                <a:spcPct val="120000"/>
              </a:lnSpc>
              <a:buNone/>
            </a:pPr>
            <a:r>
              <a:rPr lang="en-US" sz="1600" dirty="0">
                <a:solidFill>
                  <a:srgbClr val="3A547C"/>
                </a:solidFill>
              </a:rPr>
              <a:t>Some of the statements in this presentation and accompanying press release are forward-looking statements within the meaning of the Private Securities Litigation Reform Act of 1995. Forward-looking statements include, but are not limited to those including such words as aims, anticipates, believes, continues, estimates, expects, hopes, intends, plans, predicts, projects, targets, will, or would, similar verbs, or nouns corresponding to such verbs, which may be forward looking. Forward-looking statements also include other passages that are relevant to expected future events, performances, and actions or that can only be fully evaluated by events that will occur in the future. Forward-looking statements in this presentation and accompanying release include, without limitation, the Company’s statements regarding its expectations with respect to financial conditions and results, including revenue, earnings, and margins, the Company’s ability to shift its focus in China and build out production capacity in the US and Vietnam and the timing of completion of those facilities, cost savings from headcount reduction and the wind-down of manufacturing operations in China, demand for certain products and the effectiveness of some of its programs, business from customers and programs, and impacts from operational streamlining and efficiencies, including reductions in inventories. There are many factors, risks and uncertainties that could cause actual results to differ materially from those predicted or projected in forward-looking statements, including but not limited to: the future of the global economic environment and its impact on our customers and suppliers; the impact of new governmental legislation and regulation, including tax reform, tariffs and related activities, such as trade negotiations and other risks; the success and timing of our expansion plans; the availability of components from the supply chain; the availability of a healthy workforce; the accuracy of suppliers’ and customers’ forecasts; development and success of customers’ programs and products; timing and effectiveness of ramping of new programs; success of new-product introductions; the risk of legal proceedings or governmental investigations relating to the previously reported financial statement restatements and related material weaknesses, the May 2024 cybersecurity incident and the subject of the internal investigation by the Company’s Audit Committee and related or other unrelated matters; acquisitions or divestitures of operations or facilities; technology advances; changes in pricing policies by the Company, its competitors, customers or suppliers; and other factors, risks, and uncertainties detailed from time to time in the Company’s SEC filings.</a:t>
            </a:r>
          </a:p>
          <a:p>
            <a:pPr marL="0" marR="0" indent="0">
              <a:lnSpc>
                <a:spcPct val="120000"/>
              </a:lnSpc>
              <a:buNone/>
            </a:pPr>
            <a:r>
              <a:rPr lang="en-US" sz="1600" b="1" dirty="0">
                <a:solidFill>
                  <a:srgbClr val="3A547C"/>
                </a:solidFill>
              </a:rPr>
              <a:t>Available Information and Risk Factors</a:t>
            </a:r>
            <a:endParaRPr lang="en-US" sz="1600" dirty="0">
              <a:solidFill>
                <a:srgbClr val="3A547C"/>
              </a:solidFill>
            </a:endParaRPr>
          </a:p>
          <a:p>
            <a:pPr marL="0" indent="0">
              <a:lnSpc>
                <a:spcPct val="110000"/>
              </a:lnSpc>
              <a:buNone/>
            </a:pPr>
            <a:r>
              <a:rPr lang="en-US" sz="1600" dirty="0">
                <a:solidFill>
                  <a:srgbClr val="3A547C"/>
                </a:solidFill>
              </a:rPr>
              <a:t>We file annual, quarterly and current reports and other information with the SEC. The SEC filings are available on our website (</a:t>
            </a:r>
            <a:r>
              <a:rPr lang="en-US" sz="1600" dirty="0">
                <a:solidFill>
                  <a:srgbClr val="3A547C"/>
                </a:solidFill>
                <a:hlinkClick r:id="rId2"/>
              </a:rPr>
              <a:t>www.keytronic.com/investor-relations/sec-filings/</a:t>
            </a:r>
            <a:r>
              <a:rPr lang="en-US" sz="1600" dirty="0">
                <a:solidFill>
                  <a:srgbClr val="3A547C"/>
                </a:solidFill>
              </a:rPr>
              <a:t>) and at the SEC’s website (</a:t>
            </a:r>
            <a:r>
              <a:rPr lang="en-US" sz="1600" dirty="0">
                <a:solidFill>
                  <a:srgbClr val="3A547C"/>
                </a:solidFill>
                <a:hlinkClick r:id="rId3"/>
              </a:rPr>
              <a:t>www.sec.gov</a:t>
            </a:r>
            <a:r>
              <a:rPr lang="en-US" sz="1600" dirty="0">
                <a:solidFill>
                  <a:srgbClr val="3A547C"/>
                </a:solidFill>
              </a:rPr>
              <a:t>). These filings describe some of the risks and uncertainties that could affect our business and cause our actual results to differ materially from past or projected results. You should review these filings as they may contain important information about us and our business.</a:t>
            </a:r>
          </a:p>
          <a:p>
            <a:pPr marL="0" indent="0">
              <a:lnSpc>
                <a:spcPct val="110000"/>
              </a:lnSpc>
              <a:buNone/>
            </a:pPr>
            <a:r>
              <a:rPr lang="en-US" sz="1600" b="1" dirty="0">
                <a:solidFill>
                  <a:srgbClr val="3A547C"/>
                </a:solidFill>
              </a:rPr>
              <a:t>Non-GAAP Financial Measures</a:t>
            </a:r>
            <a:endParaRPr lang="en-US" sz="1600" dirty="0">
              <a:solidFill>
                <a:srgbClr val="3A547C"/>
              </a:solidFill>
            </a:endParaRPr>
          </a:p>
          <a:p>
            <a:pPr marL="0" indent="0">
              <a:lnSpc>
                <a:spcPct val="110000"/>
              </a:lnSpc>
              <a:buNone/>
            </a:pPr>
            <a:r>
              <a:rPr lang="en-US" sz="1600" dirty="0">
                <a:solidFill>
                  <a:srgbClr val="3A547C"/>
                </a:solidFill>
              </a:rPr>
              <a:t>This presentation contains certain non-GAAP financial measures, adjusted net income (loss), adjusted net income (loss) per share, adjusted cost of sales, adjusted gross profit, and adjusted gross margin. We provide these non-GAAP financial measures because we believe they provide greater transparency related to our core operations and represent supplemental information used by management in its financial and operational decision making. Additional information about, and reconciliations of, these measures are provided at the end of this slide deck and in our earnings release, which is posted to the investor relations section of our website: </a:t>
            </a:r>
            <a:r>
              <a:rPr lang="en-US" sz="1600" dirty="0">
                <a:solidFill>
                  <a:srgbClr val="3A547C"/>
                </a:solidFill>
                <a:hlinkClick r:id="rId4"/>
              </a:rPr>
              <a:t>www.keytronic.com/investor-relations/press-releases/</a:t>
            </a:r>
            <a:r>
              <a:rPr lang="en-US" sz="1600" dirty="0">
                <a:solidFill>
                  <a:srgbClr val="3A547C"/>
                </a:solidFill>
              </a:rPr>
              <a:t>.</a:t>
            </a:r>
          </a:p>
        </p:txBody>
      </p:sp>
      <p:sp>
        <p:nvSpPr>
          <p:cNvPr id="4" name="Google Shape;35;p5">
            <a:extLst>
              <a:ext uri="{FF2B5EF4-FFF2-40B4-BE49-F238E27FC236}">
                <a16:creationId xmlns:a16="http://schemas.microsoft.com/office/drawing/2014/main" id="{DF597BEB-13E8-BBD0-4BD8-4B1E4F0297F5}"/>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3</a:t>
            </a:fld>
            <a:endParaRPr lang="en-US"/>
          </a:p>
        </p:txBody>
      </p:sp>
    </p:spTree>
    <p:extLst>
      <p:ext uri="{BB962C8B-B14F-4D97-AF65-F5344CB8AC3E}">
        <p14:creationId xmlns:p14="http://schemas.microsoft.com/office/powerpoint/2010/main" val="415849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Revenue Highlights</a:t>
            </a:r>
          </a:p>
        </p:txBody>
      </p:sp>
      <p:sp>
        <p:nvSpPr>
          <p:cNvPr id="3" name="Google Shape;35;p5">
            <a:extLst>
              <a:ext uri="{FF2B5EF4-FFF2-40B4-BE49-F238E27FC236}">
                <a16:creationId xmlns:a16="http://schemas.microsoft.com/office/drawing/2014/main" id="{7167C1B5-D63A-4A47-DCD7-7F7990FA58BF}"/>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sp>
        <p:nvSpPr>
          <p:cNvPr id="5" name="TextBox 4">
            <a:extLst>
              <a:ext uri="{FF2B5EF4-FFF2-40B4-BE49-F238E27FC236}">
                <a16:creationId xmlns:a16="http://schemas.microsoft.com/office/drawing/2014/main" id="{BB18B8C2-DDFE-3BBA-0BB8-2E0D271B47CE}"/>
              </a:ext>
            </a:extLst>
          </p:cNvPr>
          <p:cNvSpPr txBox="1"/>
          <p:nvPr/>
        </p:nvSpPr>
        <p:spPr>
          <a:xfrm>
            <a:off x="2743200" y="5295900"/>
            <a:ext cx="12801600" cy="4624343"/>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Longstanding customer reduced demand and transition of end-of-life program</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Partially offset by new program wins and increased demand from other longstanding customers</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Continued uncertainty in global economy and volatile trade polices</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Continue ramping consigned materials program</a:t>
            </a:r>
          </a:p>
        </p:txBody>
      </p:sp>
      <p:graphicFrame>
        <p:nvGraphicFramePr>
          <p:cNvPr id="6" name="Table 5">
            <a:extLst>
              <a:ext uri="{FF2B5EF4-FFF2-40B4-BE49-F238E27FC236}">
                <a16:creationId xmlns:a16="http://schemas.microsoft.com/office/drawing/2014/main" id="{35A7DAD7-AEB8-110C-3D64-466857D0293E}"/>
              </a:ext>
            </a:extLst>
          </p:cNvPr>
          <p:cNvGraphicFramePr>
            <a:graphicFrameLocks noGrp="1"/>
          </p:cNvGraphicFramePr>
          <p:nvPr>
            <p:extLst>
              <p:ext uri="{D42A27DB-BD31-4B8C-83A1-F6EECF244321}">
                <p14:modId xmlns:p14="http://schemas.microsoft.com/office/powerpoint/2010/main" val="2438651051"/>
              </p:ext>
            </p:extLst>
          </p:nvPr>
        </p:nvGraphicFramePr>
        <p:xfrm>
          <a:off x="2690861" y="1797015"/>
          <a:ext cx="11582400" cy="3194085"/>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4147213124"/>
                    </a:ext>
                  </a:extLst>
                </a:gridCol>
                <a:gridCol w="3124200">
                  <a:extLst>
                    <a:ext uri="{9D8B030D-6E8A-4147-A177-3AD203B41FA5}">
                      <a16:colId xmlns:a16="http://schemas.microsoft.com/office/drawing/2014/main" val="962937832"/>
                    </a:ext>
                  </a:extLst>
                </a:gridCol>
                <a:gridCol w="3429000">
                  <a:extLst>
                    <a:ext uri="{9D8B030D-6E8A-4147-A177-3AD203B41FA5}">
                      <a16:colId xmlns:a16="http://schemas.microsoft.com/office/drawing/2014/main" val="948323974"/>
                    </a:ext>
                  </a:extLst>
                </a:gridCol>
              </a:tblGrid>
              <a:tr h="1452515">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FY2025</a:t>
                      </a:r>
                    </a:p>
                  </a:txBody>
                  <a:tcPr anchor="b"/>
                </a:tc>
                <a:extLst>
                  <a:ext uri="{0D108BD9-81ED-4DB2-BD59-A6C34878D82A}">
                    <a16:rowId xmlns:a16="http://schemas.microsoft.com/office/drawing/2014/main" val="141497717"/>
                  </a:ext>
                </a:extLst>
              </a:tr>
              <a:tr h="870785">
                <a:tc>
                  <a:txBody>
                    <a:bodyPr/>
                    <a:lstStyle/>
                    <a:p>
                      <a:r>
                        <a:rPr lang="en-US" sz="3600" dirty="0"/>
                        <a:t>Second Quarter</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$96.3M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$113.9M</a:t>
                      </a:r>
                    </a:p>
                  </a:txBody>
                  <a:tcPr anchor="ctr"/>
                </a:tc>
                <a:extLst>
                  <a:ext uri="{0D108BD9-81ED-4DB2-BD59-A6C34878D82A}">
                    <a16:rowId xmlns:a16="http://schemas.microsoft.com/office/drawing/2014/main" val="2350926835"/>
                  </a:ext>
                </a:extLst>
              </a:tr>
              <a:tr h="870785">
                <a:tc>
                  <a:txBody>
                    <a:bodyPr/>
                    <a:lstStyle/>
                    <a:p>
                      <a:r>
                        <a:rPr lang="en-US" sz="3600" dirty="0"/>
                        <a:t>Year-to-date</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$195.1M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$245.4M</a:t>
                      </a:r>
                    </a:p>
                  </a:txBody>
                  <a:tcPr anchor="ctr"/>
                </a:tc>
                <a:extLst>
                  <a:ext uri="{0D108BD9-81ED-4DB2-BD59-A6C34878D82A}">
                    <a16:rowId xmlns:a16="http://schemas.microsoft.com/office/drawing/2014/main" val="2634180410"/>
                  </a:ext>
                </a:extLst>
              </a:tr>
            </a:tbl>
          </a:graphicData>
        </a:graphic>
      </p:graphicFrame>
    </p:spTree>
    <p:extLst>
      <p:ext uri="{BB962C8B-B14F-4D97-AF65-F5344CB8AC3E}">
        <p14:creationId xmlns:p14="http://schemas.microsoft.com/office/powerpoint/2010/main" val="27158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Margins</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2895065412"/>
              </p:ext>
            </p:extLst>
          </p:nvPr>
        </p:nvGraphicFramePr>
        <p:xfrm>
          <a:off x="3048000" y="1638300"/>
          <a:ext cx="10564825" cy="2653318"/>
        </p:xfrm>
        <a:graphic>
          <a:graphicData uri="http://schemas.openxmlformats.org/drawingml/2006/table">
            <a:tbl>
              <a:tblPr firstRow="1" bandRow="1">
                <a:tableStyleId>{F5AB1C69-6EDB-4FF4-983F-18BD219EF322}</a:tableStyleId>
              </a:tblPr>
              <a:tblGrid>
                <a:gridCol w="3935145">
                  <a:extLst>
                    <a:ext uri="{9D8B030D-6E8A-4147-A177-3AD203B41FA5}">
                      <a16:colId xmlns:a16="http://schemas.microsoft.com/office/drawing/2014/main" val="4147213124"/>
                    </a:ext>
                  </a:extLst>
                </a:gridCol>
                <a:gridCol w="2289980">
                  <a:extLst>
                    <a:ext uri="{9D8B030D-6E8A-4147-A177-3AD203B41FA5}">
                      <a16:colId xmlns:a16="http://schemas.microsoft.com/office/drawing/2014/main" val="962937832"/>
                    </a:ext>
                  </a:extLst>
                </a:gridCol>
                <a:gridCol w="2169850">
                  <a:extLst>
                    <a:ext uri="{9D8B030D-6E8A-4147-A177-3AD203B41FA5}">
                      <a16:colId xmlns:a16="http://schemas.microsoft.com/office/drawing/2014/main" val="948323974"/>
                    </a:ext>
                  </a:extLst>
                </a:gridCol>
                <a:gridCol w="2169850">
                  <a:extLst>
                    <a:ext uri="{9D8B030D-6E8A-4147-A177-3AD203B41FA5}">
                      <a16:colId xmlns:a16="http://schemas.microsoft.com/office/drawing/2014/main" val="3162431747"/>
                    </a:ext>
                  </a:extLst>
                </a:gridCol>
              </a:tblGrid>
              <a:tr h="851882">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Q2-FY2026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Adjusted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Q2-FY2026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lt1"/>
                          </a:solidFill>
                          <a:latin typeface="+mn-lt"/>
                          <a:ea typeface="+mn-ea"/>
                          <a:cs typeface="+mn-cs"/>
                        </a:rPr>
                        <a:t>Q2-FY2025</a:t>
                      </a:r>
                    </a:p>
                  </a:txBody>
                  <a:tcPr anchor="b"/>
                </a:tc>
                <a:extLst>
                  <a:ext uri="{0D108BD9-81ED-4DB2-BD59-A6C34878D82A}">
                    <a16:rowId xmlns:a16="http://schemas.microsoft.com/office/drawing/2014/main" val="141497717"/>
                  </a:ext>
                </a:extLst>
              </a:tr>
              <a:tr h="843150">
                <a:tc>
                  <a:txBody>
                    <a:bodyPr/>
                    <a:lstStyle/>
                    <a:p>
                      <a:r>
                        <a:rPr lang="en-US" sz="3600" dirty="0"/>
                        <a:t>Gross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7.9%</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6.8%</a:t>
                      </a:r>
                    </a:p>
                  </a:txBody>
                  <a:tcPr anchor="ctr"/>
                </a:tc>
                <a:extLst>
                  <a:ext uri="{0D108BD9-81ED-4DB2-BD59-A6C34878D82A}">
                    <a16:rowId xmlns:a16="http://schemas.microsoft.com/office/drawing/2014/main" val="2350926835"/>
                  </a:ext>
                </a:extLst>
              </a:tr>
              <a:tr h="743368">
                <a:tc>
                  <a:txBody>
                    <a:bodyPr/>
                    <a:lstStyle/>
                    <a:p>
                      <a:pPr marL="0" algn="l" defTabSz="914400" rtl="0" eaLnBrk="1" latinLnBrk="0" hangingPunct="1"/>
                      <a:r>
                        <a:rPr lang="en-US" sz="3600" kern="1200" dirty="0">
                          <a:solidFill>
                            <a:schemeClr val="dk1"/>
                          </a:solidFill>
                          <a:latin typeface="+mn-lt"/>
                          <a:ea typeface="+mn-ea"/>
                          <a:cs typeface="+mn-cs"/>
                        </a:rPr>
                        <a:t>Operating Margin</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(10.7%)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a:t>
                      </a:r>
                    </a:p>
                  </a:txBody>
                  <a:tcPr anchor="ctr"/>
                </a:tc>
                <a:tc>
                  <a:txBody>
                    <a:bodyPr/>
                    <a:lstStyle/>
                    <a:p>
                      <a:pPr marL="0" algn="ctr" defTabSz="914400" rtl="0" eaLnBrk="1" latinLnBrk="0" hangingPunct="1"/>
                      <a:r>
                        <a:rPr lang="en-US" sz="3200" kern="1200" dirty="0">
                          <a:solidFill>
                            <a:schemeClr val="dk1"/>
                          </a:solidFill>
                          <a:latin typeface="+mn-lt"/>
                          <a:ea typeface="+mn-ea"/>
                          <a:cs typeface="+mn-cs"/>
                        </a:rPr>
                        <a:t>(1.0%)</a:t>
                      </a:r>
                    </a:p>
                  </a:txBody>
                  <a:tcPr anchor="ctr"/>
                </a:tc>
                <a:extLst>
                  <a:ext uri="{0D108BD9-81ED-4DB2-BD59-A6C34878D82A}">
                    <a16:rowId xmlns:a16="http://schemas.microsoft.com/office/drawing/2014/main" val="561704982"/>
                  </a:ext>
                </a:extLst>
              </a:tr>
            </a:tbl>
          </a:graphicData>
        </a:graphic>
      </p:graphicFrame>
      <p:sp>
        <p:nvSpPr>
          <p:cNvPr id="3" name="Google Shape;35;p5">
            <a:extLst>
              <a:ext uri="{FF2B5EF4-FFF2-40B4-BE49-F238E27FC236}">
                <a16:creationId xmlns:a16="http://schemas.microsoft.com/office/drawing/2014/main" id="{A99C102A-FA3C-97B4-BE79-EAF58860132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5</a:t>
            </a:fld>
            <a:endParaRPr lang="en-US" dirty="0"/>
          </a:p>
        </p:txBody>
      </p:sp>
      <p:sp>
        <p:nvSpPr>
          <p:cNvPr id="5" name="TextBox 4">
            <a:extLst>
              <a:ext uri="{FF2B5EF4-FFF2-40B4-BE49-F238E27FC236}">
                <a16:creationId xmlns:a16="http://schemas.microsoft.com/office/drawing/2014/main" id="{598E82FA-7B90-A218-46A0-2BDA422B4090}"/>
              </a:ext>
            </a:extLst>
          </p:cNvPr>
          <p:cNvSpPr txBox="1"/>
          <p:nvPr/>
        </p:nvSpPr>
        <p:spPr>
          <a:xfrm>
            <a:off x="1371600" y="4511631"/>
            <a:ext cx="15697200" cy="5088573"/>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Advanced near-shoring and tariff mitigation strategies to reduce costs: </a:t>
            </a:r>
          </a:p>
          <a:p>
            <a:pPr marL="1371600" lvl="2" indent="-457200">
              <a:spcBef>
                <a:spcPts val="500"/>
              </a:spcBef>
              <a:spcAft>
                <a:spcPts val="1200"/>
              </a:spcAft>
              <a:buFont typeface="Courier New" panose="02070309020205020404" pitchFamily="49" charset="0"/>
              <a:buChar char="o"/>
            </a:pPr>
            <a:r>
              <a:rPr lang="en-US" sz="3200" dirty="0">
                <a:solidFill>
                  <a:srgbClr val="3A547C"/>
                </a:solidFill>
                <a:latin typeface="Microsoft Sans Serif" panose="020B0604020202020204" pitchFamily="34" charset="0"/>
                <a:cs typeface="Microsoft Sans Serif" panose="020B0604020202020204" pitchFamily="34" charset="0"/>
              </a:rPr>
              <a:t>Wind-down of manufacturing operations in China =&gt; anticipate saving ~$1.2M per quarter</a:t>
            </a:r>
          </a:p>
          <a:p>
            <a:pPr marL="1371600" lvl="2" indent="-457200">
              <a:spcBef>
                <a:spcPts val="500"/>
              </a:spcBef>
              <a:spcAft>
                <a:spcPts val="1200"/>
              </a:spcAft>
              <a:buFont typeface="Courier New" panose="02070309020205020404" pitchFamily="49" charset="0"/>
              <a:buChar char="o"/>
            </a:pPr>
            <a:r>
              <a:rPr lang="en-US" sz="3200" dirty="0">
                <a:solidFill>
                  <a:srgbClr val="3A547C"/>
                </a:solidFill>
                <a:latin typeface="Microsoft Sans Serif" panose="020B0604020202020204" pitchFamily="34" charset="0"/>
                <a:cs typeface="Microsoft Sans Serif" panose="020B0604020202020204" pitchFamily="34" charset="0"/>
              </a:rPr>
              <a:t>Further reduced workforce in Mexico </a:t>
            </a:r>
            <a:r>
              <a:rPr lang="it-IT" sz="3200" dirty="0">
                <a:solidFill>
                  <a:srgbClr val="3A547C"/>
                </a:solidFill>
                <a:latin typeface="Microsoft Sans Serif" panose="020B0604020202020204" pitchFamily="34" charset="0"/>
                <a:cs typeface="Microsoft Sans Serif" panose="020B0604020202020204" pitchFamily="34" charset="0"/>
              </a:rPr>
              <a:t>=&gt; anticipate saving </a:t>
            </a:r>
            <a:r>
              <a:rPr lang="it-IT" sz="3200" dirty="0">
                <a:solidFill>
                  <a:srgbClr val="3A547C"/>
                </a:solidFill>
                <a:latin typeface="Calibri" panose="020F0502020204030204" pitchFamily="34" charset="0"/>
                <a:cs typeface="Calibri" panose="020F0502020204030204" pitchFamily="34" charset="0"/>
              </a:rPr>
              <a:t>~ </a:t>
            </a:r>
            <a:r>
              <a:rPr lang="it-IT" sz="3200" dirty="0">
                <a:solidFill>
                  <a:srgbClr val="3A547C"/>
                </a:solidFill>
                <a:latin typeface="Microsoft Sans Serif" panose="020B0604020202020204" pitchFamily="34" charset="0"/>
                <a:cs typeface="Microsoft Sans Serif" panose="020B0604020202020204" pitchFamily="34" charset="0"/>
              </a:rPr>
              <a:t>$1.5M per quarter</a:t>
            </a:r>
            <a:endParaRPr lang="en-US" sz="3200" dirty="0">
              <a:solidFill>
                <a:srgbClr val="3A547C"/>
              </a:solidFill>
              <a:latin typeface="Microsoft Sans Serif" panose="020B0604020202020204" pitchFamily="34" charset="0"/>
              <a:cs typeface="Microsoft Sans Serif" panose="020B0604020202020204" pitchFamily="34" charset="0"/>
            </a:endParaRPr>
          </a:p>
          <a:p>
            <a:pPr marL="1371600" lvl="2" indent="-457200">
              <a:spcBef>
                <a:spcPts val="500"/>
              </a:spcBef>
              <a:spcAft>
                <a:spcPts val="1200"/>
              </a:spcAft>
              <a:buFont typeface="Courier New" panose="02070309020205020404" pitchFamily="49" charset="0"/>
              <a:buChar char="o"/>
            </a:pPr>
            <a:r>
              <a:rPr lang="en-US" sz="3200" dirty="0">
                <a:solidFill>
                  <a:srgbClr val="3A547C"/>
                </a:solidFill>
                <a:latin typeface="Microsoft Sans Serif" panose="020B0604020202020204" pitchFamily="34" charset="0"/>
                <a:cs typeface="Microsoft Sans Serif" panose="020B0604020202020204" pitchFamily="34" charset="0"/>
              </a:rPr>
              <a:t>Severance, inventory write-offs and other related expenses of $10.5M for quarter =&gt; significant adverse impact on margins</a:t>
            </a:r>
          </a:p>
          <a:p>
            <a:pPr marL="914400" lvl="1" indent="-457200">
              <a:spcBef>
                <a:spcPts val="500"/>
              </a:spcBef>
              <a:spcAft>
                <a:spcPts val="1200"/>
              </a:spcAft>
              <a:buFont typeface="Arial" panose="020B0604020202020204" pitchFamily="34" charset="0"/>
              <a:buChar char="•"/>
            </a:pPr>
            <a:r>
              <a:rPr lang="en-US" sz="3600" dirty="0">
                <a:solidFill>
                  <a:srgbClr val="3A547C"/>
                </a:solidFill>
                <a:latin typeface="Microsoft Sans Serif" panose="020B0604020202020204" pitchFamily="34" charset="0"/>
                <a:cs typeface="Microsoft Sans Serif" panose="020B0604020202020204" pitchFamily="34" charset="0"/>
              </a:rPr>
              <a:t>Expect margins to strengthen on higher revenue, driven by improved operating efficiencies and continued benefits of strategic cost-saving</a:t>
            </a:r>
          </a:p>
        </p:txBody>
      </p:sp>
    </p:spTree>
    <p:extLst>
      <p:ext uri="{BB962C8B-B14F-4D97-AF65-F5344CB8AC3E}">
        <p14:creationId xmlns:p14="http://schemas.microsoft.com/office/powerpoint/2010/main" val="22822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Earnings – GAAP</a:t>
            </a:r>
          </a:p>
        </p:txBody>
      </p:sp>
      <p:sp>
        <p:nvSpPr>
          <p:cNvPr id="3" name="Google Shape;35;p5">
            <a:extLst>
              <a:ext uri="{FF2B5EF4-FFF2-40B4-BE49-F238E27FC236}">
                <a16:creationId xmlns:a16="http://schemas.microsoft.com/office/drawing/2014/main" id="{31F77614-BC71-20F3-40A2-3D90088FC5A1}"/>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6</a:t>
            </a:fld>
            <a:endParaRPr lang="en-US" dirty="0"/>
          </a:p>
        </p:txBody>
      </p:sp>
      <p:graphicFrame>
        <p:nvGraphicFramePr>
          <p:cNvPr id="5" name="Table 4">
            <a:extLst>
              <a:ext uri="{FF2B5EF4-FFF2-40B4-BE49-F238E27FC236}">
                <a16:creationId xmlns:a16="http://schemas.microsoft.com/office/drawing/2014/main" id="{21B6D4FC-66E9-B950-473D-3EF48D273B92}"/>
              </a:ext>
            </a:extLst>
          </p:cNvPr>
          <p:cNvGraphicFramePr>
            <a:graphicFrameLocks noGrp="1"/>
          </p:cNvGraphicFramePr>
          <p:nvPr>
            <p:extLst>
              <p:ext uri="{D42A27DB-BD31-4B8C-83A1-F6EECF244321}">
                <p14:modId xmlns:p14="http://schemas.microsoft.com/office/powerpoint/2010/main" val="3913516353"/>
              </p:ext>
            </p:extLst>
          </p:nvPr>
        </p:nvGraphicFramePr>
        <p:xfrm>
          <a:off x="2663424" y="208896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0266">
                  <a:extLst>
                    <a:ext uri="{9D8B030D-6E8A-4147-A177-3AD203B41FA5}">
                      <a16:colId xmlns:a16="http://schemas.microsoft.com/office/drawing/2014/main" val="962937832"/>
                    </a:ext>
                  </a:extLst>
                </a:gridCol>
                <a:gridCol w="412242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Q2-FY2026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extLst>
                  <a:ext uri="{0D108BD9-81ED-4DB2-BD59-A6C34878D82A}">
                    <a16:rowId xmlns:a16="http://schemas.microsoft.com/office/drawing/2014/main" val="52628935"/>
                  </a:ext>
                </a:extLst>
              </a:tr>
              <a:tr h="1214850">
                <a:tc>
                  <a:txBody>
                    <a:bodyPr/>
                    <a:lstStyle/>
                    <a:p>
                      <a:r>
                        <a:rPr lang="en-US" sz="3600" dirty="0"/>
                        <a:t>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($8.6M)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($4.9M)</a:t>
                      </a:r>
                    </a:p>
                  </a:txBody>
                  <a:tcPr anchor="ctr"/>
                </a:tc>
                <a:extLst>
                  <a:ext uri="{0D108BD9-81ED-4DB2-BD59-A6C34878D82A}">
                    <a16:rowId xmlns:a16="http://schemas.microsoft.com/office/drawing/2014/main" val="1973429092"/>
                  </a:ext>
                </a:extLst>
              </a:tr>
              <a:tr h="1371600">
                <a:tc>
                  <a:txBody>
                    <a:bodyPr/>
                    <a:lstStyle/>
                    <a:p>
                      <a:r>
                        <a:rPr lang="en-US" sz="3600" dirty="0"/>
                        <a:t>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($0.79)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($0.46)</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60BFBCAF-D18A-8BCB-FBAA-897322B08D2E}"/>
              </a:ext>
            </a:extLst>
          </p:cNvPr>
          <p:cNvGraphicFramePr>
            <a:graphicFrameLocks noGrp="1"/>
          </p:cNvGraphicFramePr>
          <p:nvPr>
            <p:extLst>
              <p:ext uri="{D42A27DB-BD31-4B8C-83A1-F6EECF244321}">
                <p14:modId xmlns:p14="http://schemas.microsoft.com/office/powerpoint/2010/main" val="439811520"/>
              </p:ext>
            </p:extLst>
          </p:nvPr>
        </p:nvGraphicFramePr>
        <p:xfrm>
          <a:off x="2655804" y="602088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7886">
                  <a:extLst>
                    <a:ext uri="{9D8B030D-6E8A-4147-A177-3AD203B41FA5}">
                      <a16:colId xmlns:a16="http://schemas.microsoft.com/office/drawing/2014/main" val="962937832"/>
                    </a:ext>
                  </a:extLst>
                </a:gridCol>
                <a:gridCol w="411480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YTD-FY2025</a:t>
                      </a:r>
                    </a:p>
                  </a:txBody>
                  <a:tcPr anchor="b"/>
                </a:tc>
                <a:extLst>
                  <a:ext uri="{0D108BD9-81ED-4DB2-BD59-A6C34878D82A}">
                    <a16:rowId xmlns:a16="http://schemas.microsoft.com/office/drawing/2014/main" val="52628935"/>
                  </a:ext>
                </a:extLst>
              </a:tr>
              <a:tr h="1214850">
                <a:tc>
                  <a:txBody>
                    <a:bodyPr/>
                    <a:lstStyle/>
                    <a:p>
                      <a:r>
                        <a:rPr lang="en-US" sz="3600" dirty="0"/>
                        <a:t>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($10.8M)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($3.8M)</a:t>
                      </a:r>
                    </a:p>
                  </a:txBody>
                  <a:tcPr anchor="ctr"/>
                </a:tc>
                <a:extLst>
                  <a:ext uri="{0D108BD9-81ED-4DB2-BD59-A6C34878D82A}">
                    <a16:rowId xmlns:a16="http://schemas.microsoft.com/office/drawing/2014/main" val="1973429092"/>
                  </a:ext>
                </a:extLst>
              </a:tr>
              <a:tr h="1371600">
                <a:tc>
                  <a:txBody>
                    <a:bodyPr/>
                    <a:lstStyle/>
                    <a:p>
                      <a:r>
                        <a:rPr lang="en-US" sz="3600" dirty="0"/>
                        <a:t>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($0.35)</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2527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5CA3C-A4FA-9072-951C-AD7BF07BD1B3}"/>
              </a:ext>
            </a:extLst>
          </p:cNvPr>
          <p:cNvSpPr>
            <a:spLocks noGrp="1"/>
          </p:cNvSpPr>
          <p:nvPr>
            <p:ph type="body" sz="quarter" idx="10"/>
          </p:nvPr>
        </p:nvSpPr>
        <p:spPr/>
        <p:txBody>
          <a:bodyPr/>
          <a:lstStyle/>
          <a:p>
            <a:r>
              <a:rPr lang="en-US" sz="5400" dirty="0"/>
              <a:t>Earnings – Non-GAAP</a:t>
            </a:r>
            <a:endParaRPr lang="en-US" dirty="0"/>
          </a:p>
        </p:txBody>
      </p:sp>
      <p:sp>
        <p:nvSpPr>
          <p:cNvPr id="3" name="Google Shape;35;p5">
            <a:extLst>
              <a:ext uri="{FF2B5EF4-FFF2-40B4-BE49-F238E27FC236}">
                <a16:creationId xmlns:a16="http://schemas.microsoft.com/office/drawing/2014/main" id="{BE6AFC8B-0F51-E25C-79FF-286AEFC45C9B}"/>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7</a:t>
            </a:fld>
            <a:endParaRPr lang="en-US" dirty="0"/>
          </a:p>
        </p:txBody>
      </p:sp>
      <p:graphicFrame>
        <p:nvGraphicFramePr>
          <p:cNvPr id="4" name="Table 3">
            <a:extLst>
              <a:ext uri="{FF2B5EF4-FFF2-40B4-BE49-F238E27FC236}">
                <a16:creationId xmlns:a16="http://schemas.microsoft.com/office/drawing/2014/main" id="{827B2BD7-3993-8FB3-9B07-3BEB39ABB832}"/>
              </a:ext>
            </a:extLst>
          </p:cNvPr>
          <p:cNvGraphicFramePr>
            <a:graphicFrameLocks noGrp="1"/>
          </p:cNvGraphicFramePr>
          <p:nvPr>
            <p:extLst>
              <p:ext uri="{D42A27DB-BD31-4B8C-83A1-F6EECF244321}">
                <p14:modId xmlns:p14="http://schemas.microsoft.com/office/powerpoint/2010/main" val="170230953"/>
              </p:ext>
            </p:extLst>
          </p:nvPr>
        </p:nvGraphicFramePr>
        <p:xfrm>
          <a:off x="1607820" y="2088960"/>
          <a:ext cx="13868401" cy="3287490"/>
        </p:xfrm>
        <a:graphic>
          <a:graphicData uri="http://schemas.openxmlformats.org/drawingml/2006/table">
            <a:tbl>
              <a:tblPr firstRow="1" bandRow="1">
                <a:tableStyleId>{F5AB1C69-6EDB-4FF4-983F-18BD219EF322}</a:tableStyleId>
              </a:tblPr>
              <a:tblGrid>
                <a:gridCol w="5402580">
                  <a:extLst>
                    <a:ext uri="{9D8B030D-6E8A-4147-A177-3AD203B41FA5}">
                      <a16:colId xmlns:a16="http://schemas.microsoft.com/office/drawing/2014/main" val="4147213124"/>
                    </a:ext>
                  </a:extLst>
                </a:gridCol>
                <a:gridCol w="4003768">
                  <a:extLst>
                    <a:ext uri="{9D8B030D-6E8A-4147-A177-3AD203B41FA5}">
                      <a16:colId xmlns:a16="http://schemas.microsoft.com/office/drawing/2014/main" val="962937832"/>
                    </a:ext>
                  </a:extLst>
                </a:gridCol>
                <a:gridCol w="4462053">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Q2-FY2026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extLst>
                  <a:ext uri="{0D108BD9-81ED-4DB2-BD59-A6C34878D82A}">
                    <a16:rowId xmlns:a16="http://schemas.microsoft.com/office/drawing/2014/main" val="52628935"/>
                  </a:ext>
                </a:extLst>
              </a:tr>
              <a:tr h="1214850">
                <a:tc>
                  <a:txBody>
                    <a:bodyPr/>
                    <a:lstStyle/>
                    <a:p>
                      <a:r>
                        <a:rPr lang="en-US" sz="3600" dirty="0"/>
                        <a:t>Adjusted 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($4.1M)</a:t>
                      </a:r>
                    </a:p>
                  </a:txBody>
                  <a:tcPr anchor="ctr"/>
                </a:tc>
                <a:extLst>
                  <a:ext uri="{0D108BD9-81ED-4DB2-BD59-A6C34878D82A}">
                    <a16:rowId xmlns:a16="http://schemas.microsoft.com/office/drawing/2014/main" val="1973429092"/>
                  </a:ext>
                </a:extLst>
              </a:tr>
              <a:tr h="1371600">
                <a:tc>
                  <a:txBody>
                    <a:bodyPr/>
                    <a:lstStyle/>
                    <a:p>
                      <a:r>
                        <a:rPr lang="en-US" sz="3600" dirty="0"/>
                        <a:t>Adjusted 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($0.38)</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A5DBBBD8-E1E0-3DCA-6517-465CF7BF0694}"/>
              </a:ext>
            </a:extLst>
          </p:cNvPr>
          <p:cNvGraphicFramePr>
            <a:graphicFrameLocks noGrp="1"/>
          </p:cNvGraphicFramePr>
          <p:nvPr>
            <p:extLst>
              <p:ext uri="{D42A27DB-BD31-4B8C-83A1-F6EECF244321}">
                <p14:modId xmlns:p14="http://schemas.microsoft.com/office/powerpoint/2010/main" val="3513366622"/>
              </p:ext>
            </p:extLst>
          </p:nvPr>
        </p:nvGraphicFramePr>
        <p:xfrm>
          <a:off x="1600200" y="6020880"/>
          <a:ext cx="13868400" cy="328749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4147213124"/>
                    </a:ext>
                  </a:extLst>
                </a:gridCol>
                <a:gridCol w="4004395">
                  <a:extLst>
                    <a:ext uri="{9D8B030D-6E8A-4147-A177-3AD203B41FA5}">
                      <a16:colId xmlns:a16="http://schemas.microsoft.com/office/drawing/2014/main" val="962937832"/>
                    </a:ext>
                  </a:extLst>
                </a:gridCol>
                <a:gridCol w="4453805">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YTD-FY2025</a:t>
                      </a:r>
                    </a:p>
                  </a:txBody>
                  <a:tcPr anchor="b"/>
                </a:tc>
                <a:extLst>
                  <a:ext uri="{0D108BD9-81ED-4DB2-BD59-A6C34878D82A}">
                    <a16:rowId xmlns:a16="http://schemas.microsoft.com/office/drawing/2014/main" val="52628935"/>
                  </a:ext>
                </a:extLst>
              </a:tr>
              <a:tr h="1214850">
                <a:tc>
                  <a:txBody>
                    <a:bodyPr/>
                    <a:lstStyle/>
                    <a:p>
                      <a:r>
                        <a:rPr lang="en-US" sz="3600" dirty="0"/>
                        <a:t>Adjusted 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($1.3M)</a:t>
                      </a:r>
                    </a:p>
                  </a:txBody>
                  <a:tcPr anchor="ctr"/>
                </a:tc>
                <a:extLst>
                  <a:ext uri="{0D108BD9-81ED-4DB2-BD59-A6C34878D82A}">
                    <a16:rowId xmlns:a16="http://schemas.microsoft.com/office/drawing/2014/main" val="1973429092"/>
                  </a:ext>
                </a:extLst>
              </a:tr>
              <a:tr h="1371600">
                <a:tc>
                  <a:txBody>
                    <a:bodyPr/>
                    <a:lstStyle/>
                    <a:p>
                      <a:r>
                        <a:rPr lang="en-US" sz="3600" dirty="0"/>
                        <a:t>Adjusted 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($0.12)</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63371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Balance Sheet and Cash Flow Highlights</a:t>
            </a:r>
          </a:p>
        </p:txBody>
      </p:sp>
      <p:graphicFrame>
        <p:nvGraphicFramePr>
          <p:cNvPr id="5" name="Table 4">
            <a:extLst>
              <a:ext uri="{FF2B5EF4-FFF2-40B4-BE49-F238E27FC236}">
                <a16:creationId xmlns:a16="http://schemas.microsoft.com/office/drawing/2014/main" id="{C9E01F56-4BF6-C1BB-77EF-F13F2B44356F}"/>
              </a:ext>
            </a:extLst>
          </p:cNvPr>
          <p:cNvGraphicFramePr>
            <a:graphicFrameLocks noGrp="1"/>
          </p:cNvGraphicFramePr>
          <p:nvPr>
            <p:extLst>
              <p:ext uri="{D42A27DB-BD31-4B8C-83A1-F6EECF244321}">
                <p14:modId xmlns:p14="http://schemas.microsoft.com/office/powerpoint/2010/main" val="152276865"/>
              </p:ext>
            </p:extLst>
          </p:nvPr>
        </p:nvGraphicFramePr>
        <p:xfrm>
          <a:off x="1287126" y="1487367"/>
          <a:ext cx="14389870" cy="7316891"/>
        </p:xfrm>
        <a:graphic>
          <a:graphicData uri="http://schemas.openxmlformats.org/drawingml/2006/table">
            <a:tbl>
              <a:tblPr firstRow="1" bandRow="1">
                <a:tableStyleId>{F5AB1C69-6EDB-4FF4-983F-18BD219EF322}</a:tableStyleId>
              </a:tblPr>
              <a:tblGrid>
                <a:gridCol w="4946518">
                  <a:extLst>
                    <a:ext uri="{9D8B030D-6E8A-4147-A177-3AD203B41FA5}">
                      <a16:colId xmlns:a16="http://schemas.microsoft.com/office/drawing/2014/main" val="4147213124"/>
                    </a:ext>
                  </a:extLst>
                </a:gridCol>
                <a:gridCol w="3327657">
                  <a:extLst>
                    <a:ext uri="{9D8B030D-6E8A-4147-A177-3AD203B41FA5}">
                      <a16:colId xmlns:a16="http://schemas.microsoft.com/office/drawing/2014/main" val="962937832"/>
                    </a:ext>
                  </a:extLst>
                </a:gridCol>
                <a:gridCol w="3295570">
                  <a:extLst>
                    <a:ext uri="{9D8B030D-6E8A-4147-A177-3AD203B41FA5}">
                      <a16:colId xmlns:a16="http://schemas.microsoft.com/office/drawing/2014/main" val="948323974"/>
                    </a:ext>
                  </a:extLst>
                </a:gridCol>
                <a:gridCol w="2820125">
                  <a:extLst>
                    <a:ext uri="{9D8B030D-6E8A-4147-A177-3AD203B41FA5}">
                      <a16:colId xmlns:a16="http://schemas.microsoft.com/office/drawing/2014/main" val="96655697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Q2-FY2026</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 Change</a:t>
                      </a:r>
                    </a:p>
                  </a:txBody>
                  <a:tcPr anchor="b"/>
                </a:tc>
                <a:extLst>
                  <a:ext uri="{0D108BD9-81ED-4DB2-BD59-A6C34878D82A}">
                    <a16:rowId xmlns:a16="http://schemas.microsoft.com/office/drawing/2014/main" val="141497717"/>
                  </a:ext>
                </a:extLst>
              </a:tr>
              <a:tr h="990600">
                <a:tc>
                  <a:txBody>
                    <a:bodyPr/>
                    <a:lstStyle/>
                    <a:p>
                      <a:r>
                        <a:rPr lang="en-US" sz="3600" dirty="0"/>
                        <a:t>Inventory</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$88.4M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$100.7M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12%</a:t>
                      </a:r>
                    </a:p>
                  </a:txBody>
                  <a:tcPr anchor="ctr"/>
                </a:tc>
                <a:extLst>
                  <a:ext uri="{0D108BD9-81ED-4DB2-BD59-A6C34878D82A}">
                    <a16:rowId xmlns:a16="http://schemas.microsoft.com/office/drawing/2014/main" val="422391929"/>
                  </a:ext>
                </a:extLst>
              </a:tr>
              <a:tr h="1205651">
                <a:tc>
                  <a:txBody>
                    <a:bodyPr/>
                    <a:lstStyle/>
                    <a:p>
                      <a:r>
                        <a:rPr lang="en-US" sz="3600" dirty="0"/>
                        <a:t>Current Ratio</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-29%</a:t>
                      </a:r>
                    </a:p>
                  </a:txBody>
                  <a:tcPr anchor="ctr"/>
                </a:tc>
                <a:extLst>
                  <a:ext uri="{0D108BD9-81ED-4DB2-BD59-A6C34878D82A}">
                    <a16:rowId xmlns:a16="http://schemas.microsoft.com/office/drawing/2014/main" val="516132366"/>
                  </a:ext>
                </a:extLst>
              </a:tr>
              <a:tr h="990600">
                <a:tc>
                  <a:txBody>
                    <a:bodyPr/>
                    <a:lstStyle/>
                    <a:p>
                      <a:r>
                        <a:rPr lang="en-US" sz="3600" dirty="0"/>
                        <a:t>DSOs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77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-22%</a:t>
                      </a:r>
                    </a:p>
                  </a:txBody>
                  <a:tcPr anchor="ctr"/>
                </a:tc>
                <a:extLst>
                  <a:ext uri="{0D108BD9-81ED-4DB2-BD59-A6C34878D82A}">
                    <a16:rowId xmlns:a16="http://schemas.microsoft.com/office/drawing/2014/main" val="1994338786"/>
                  </a:ext>
                </a:extLst>
              </a:tr>
              <a:tr h="1219200">
                <a:tc>
                  <a:txBody>
                    <a:bodyPr/>
                    <a:lstStyle/>
                    <a:p>
                      <a:r>
                        <a:rPr lang="en-US" sz="3600" dirty="0"/>
                        <a:t>Operating Cash Flows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$6.3M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$1.5M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320%</a:t>
                      </a:r>
                    </a:p>
                  </a:txBody>
                  <a:tcPr anchor="ctr"/>
                </a:tc>
                <a:extLst>
                  <a:ext uri="{0D108BD9-81ED-4DB2-BD59-A6C34878D82A}">
                    <a16:rowId xmlns:a16="http://schemas.microsoft.com/office/drawing/2014/main" val="2668166922"/>
                  </a:ext>
                </a:extLst>
              </a:tr>
              <a:tr h="1219200">
                <a:tc>
                  <a:txBody>
                    <a:bodyPr/>
                    <a:lstStyle/>
                    <a:p>
                      <a:r>
                        <a:rPr lang="en-US" sz="3600" dirty="0"/>
                        <a:t>Total Debt</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$97.7M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$111.1M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-12%</a:t>
                      </a:r>
                    </a:p>
                  </a:txBody>
                  <a:tcPr anchor="ctr"/>
                </a:tc>
                <a:extLst>
                  <a:ext uri="{0D108BD9-81ED-4DB2-BD59-A6C34878D82A}">
                    <a16:rowId xmlns:a16="http://schemas.microsoft.com/office/drawing/2014/main" val="2023941935"/>
                  </a:ext>
                </a:extLst>
              </a:tr>
              <a:tr h="990600">
                <a:tc>
                  <a:txBody>
                    <a:bodyPr/>
                    <a:lstStyle/>
                    <a:p>
                      <a:r>
                        <a:rPr lang="en-US" sz="3600" dirty="0"/>
                        <a:t>Capital Expenditures </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$0.4M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725%</a:t>
                      </a:r>
                    </a:p>
                  </a:txBody>
                  <a:tcPr anchor="ctr"/>
                </a:tc>
                <a:extLst>
                  <a:ext uri="{0D108BD9-81ED-4DB2-BD59-A6C34878D82A}">
                    <a16:rowId xmlns:a16="http://schemas.microsoft.com/office/drawing/2014/main" val="4171941640"/>
                  </a:ext>
                </a:extLst>
              </a:tr>
            </a:tbl>
          </a:graphicData>
        </a:graphic>
      </p:graphicFrame>
      <p:sp>
        <p:nvSpPr>
          <p:cNvPr id="3" name="Google Shape;35;p5">
            <a:extLst>
              <a:ext uri="{FF2B5EF4-FFF2-40B4-BE49-F238E27FC236}">
                <a16:creationId xmlns:a16="http://schemas.microsoft.com/office/drawing/2014/main" id="{5FE8A9F6-CA7F-ABBE-FDF5-408EF0228620}"/>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8</a:t>
            </a:fld>
            <a:endParaRPr lang="en-US" dirty="0"/>
          </a:p>
        </p:txBody>
      </p:sp>
    </p:spTree>
    <p:extLst>
      <p:ext uri="{BB962C8B-B14F-4D97-AF65-F5344CB8AC3E}">
        <p14:creationId xmlns:p14="http://schemas.microsoft.com/office/powerpoint/2010/main" val="255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C9AC-53D1-5E65-510A-62456EB1065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868CA5-6E59-57BB-E5F3-637CD76BFCB1}"/>
              </a:ext>
            </a:extLst>
          </p:cNvPr>
          <p:cNvSpPr>
            <a:spLocks noGrp="1"/>
          </p:cNvSpPr>
          <p:nvPr>
            <p:ph type="body" sz="quarter" idx="10"/>
          </p:nvPr>
        </p:nvSpPr>
        <p:spPr>
          <a:xfrm>
            <a:off x="990600" y="190500"/>
            <a:ext cx="15392400" cy="685800"/>
          </a:xfrm>
        </p:spPr>
        <p:txBody>
          <a:bodyPr/>
          <a:lstStyle/>
          <a:p>
            <a:r>
              <a:rPr lang="en-US" sz="5400" dirty="0"/>
              <a:t>Outlook</a:t>
            </a:r>
          </a:p>
        </p:txBody>
      </p:sp>
      <p:sp>
        <p:nvSpPr>
          <p:cNvPr id="5" name="Text Placeholder 2">
            <a:extLst>
              <a:ext uri="{FF2B5EF4-FFF2-40B4-BE49-F238E27FC236}">
                <a16:creationId xmlns:a16="http://schemas.microsoft.com/office/drawing/2014/main" id="{864B3C5E-E20A-C113-8F38-87A779DECCCF}"/>
              </a:ext>
            </a:extLst>
          </p:cNvPr>
          <p:cNvSpPr>
            <a:spLocks noGrp="1"/>
          </p:cNvSpPr>
          <p:nvPr>
            <p:ph type="body" sz="quarter" idx="11"/>
          </p:nvPr>
        </p:nvSpPr>
        <p:spPr>
          <a:xfrm>
            <a:off x="2012180" y="2171700"/>
            <a:ext cx="14263639" cy="6172200"/>
          </a:xfrm>
        </p:spPr>
        <p:txBody>
          <a:bodyPr>
            <a:noAutofit/>
          </a:bodyPr>
          <a:lstStyle/>
          <a:p>
            <a:pPr lvl="1">
              <a:lnSpc>
                <a:spcPct val="100000"/>
              </a:lnSpc>
              <a:spcAft>
                <a:spcPts val="1200"/>
              </a:spcAft>
            </a:pPr>
            <a:r>
              <a:rPr lang="en-US" sz="3600" dirty="0"/>
              <a:t>Continue to face global economic uncertainties and volatile trade policies</a:t>
            </a:r>
          </a:p>
          <a:p>
            <a:pPr lvl="1">
              <a:lnSpc>
                <a:spcPct val="100000"/>
              </a:lnSpc>
              <a:spcAft>
                <a:spcPts val="1200"/>
              </a:spcAft>
            </a:pPr>
            <a:r>
              <a:rPr lang="en-US" sz="3600" dirty="0"/>
              <a:t>New programs gradually ramping </a:t>
            </a:r>
          </a:p>
          <a:p>
            <a:pPr lvl="1">
              <a:lnSpc>
                <a:spcPct val="100000"/>
              </a:lnSpc>
              <a:spcAft>
                <a:spcPts val="1200"/>
              </a:spcAft>
            </a:pPr>
            <a:r>
              <a:rPr lang="en-US" sz="3600" dirty="0"/>
              <a:t>Efficiency improvements taking hold</a:t>
            </a:r>
          </a:p>
          <a:p>
            <a:pPr lvl="1">
              <a:lnSpc>
                <a:spcPct val="100000"/>
              </a:lnSpc>
              <a:spcAft>
                <a:spcPts val="1200"/>
              </a:spcAft>
            </a:pPr>
            <a:r>
              <a:rPr lang="en-US" sz="3600" dirty="0"/>
              <a:t>Expect growth in US and Vietnam</a:t>
            </a:r>
          </a:p>
          <a:p>
            <a:pPr lvl="1">
              <a:lnSpc>
                <a:spcPct val="100000"/>
              </a:lnSpc>
              <a:spcAft>
                <a:spcPts val="1200"/>
              </a:spcAft>
            </a:pPr>
            <a:r>
              <a:rPr lang="en-US" sz="3600" dirty="0"/>
              <a:t>Strong pipeline of new business</a:t>
            </a:r>
          </a:p>
          <a:p>
            <a:pPr lvl="1">
              <a:lnSpc>
                <a:spcPct val="100000"/>
              </a:lnSpc>
              <a:spcAft>
                <a:spcPts val="1200"/>
              </a:spcAft>
            </a:pPr>
            <a:r>
              <a:rPr lang="en-US" sz="3600" dirty="0"/>
              <a:t>Over longer term, believe we are increasingly well positioned to win new programs and profitably expand business</a:t>
            </a:r>
          </a:p>
          <a:p>
            <a:pPr lvl="1">
              <a:lnSpc>
                <a:spcPct val="100000"/>
              </a:lnSpc>
              <a:spcAft>
                <a:spcPts val="1200"/>
              </a:spcAft>
            </a:pPr>
            <a:r>
              <a:rPr lang="en-US" sz="3600" dirty="0"/>
              <a:t>Not issuing guidance for third quarter of fiscal 2026</a:t>
            </a:r>
          </a:p>
          <a:p>
            <a:pPr lvl="1">
              <a:lnSpc>
                <a:spcPct val="100000"/>
              </a:lnSpc>
              <a:spcAft>
                <a:spcPts val="1200"/>
              </a:spcAft>
            </a:pPr>
            <a:endParaRPr lang="en-US" sz="3600" dirty="0"/>
          </a:p>
        </p:txBody>
      </p:sp>
      <p:sp>
        <p:nvSpPr>
          <p:cNvPr id="3" name="Google Shape;35;p5">
            <a:extLst>
              <a:ext uri="{FF2B5EF4-FFF2-40B4-BE49-F238E27FC236}">
                <a16:creationId xmlns:a16="http://schemas.microsoft.com/office/drawing/2014/main" id="{5ADAF4C5-40C9-B1B0-4FDE-4EB973C05D8A}"/>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9</a:t>
            </a:fld>
            <a:endParaRPr lang="en-US" dirty="0"/>
          </a:p>
        </p:txBody>
      </p:sp>
    </p:spTree>
    <p:extLst>
      <p:ext uri="{BB962C8B-B14F-4D97-AF65-F5344CB8AC3E}">
        <p14:creationId xmlns:p14="http://schemas.microsoft.com/office/powerpoint/2010/main" val="144065941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cc98f8-eb30-4a53-af87-eae96821f1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861A5E6B1D0A49BE9508D43559FD9F" ma:contentTypeVersion="6" ma:contentTypeDescription="Create a new document." ma:contentTypeScope="" ma:versionID="2ff13812ccf17108423a41316f621f9b">
  <xsd:schema xmlns:xsd="http://www.w3.org/2001/XMLSchema" xmlns:xs="http://www.w3.org/2001/XMLSchema" xmlns:p="http://schemas.microsoft.com/office/2006/metadata/properties" xmlns:ns3="34cc98f8-eb30-4a53-af87-eae96821f11f" targetNamespace="http://schemas.microsoft.com/office/2006/metadata/properties" ma:root="true" ma:fieldsID="30c81b99e0466b6ed0d0ce6574718ecd" ns3:_="">
    <xsd:import namespace="34cc98f8-eb30-4a53-af87-eae96821f11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98f8-eb30-4a53-af87-eae96821f11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DB4AE4-E3B7-4831-B947-F74CE42020D7}">
  <ds:schemaRefs>
    <ds:schemaRef ds:uri="34cc98f8-eb30-4a53-af87-eae96821f11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4D0882C-E8F5-4177-9B37-3B0915C3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c98f8-eb30-4a53-af87-eae96821f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EAC5AF-4A44-49EB-8CD6-EB500E83C0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10099</TotalTime>
  <Words>1581</Words>
  <Application>Microsoft Office PowerPoint</Application>
  <PresentationFormat>Custom</PresentationFormat>
  <Paragraphs>191</Paragraphs>
  <Slides>18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Montserrat Extra-Light</vt:lpstr>
      <vt:lpstr>Montserrat Extra-Bold</vt:lpstr>
      <vt:lpstr>Arial</vt:lpstr>
      <vt:lpstr>Calibri</vt:lpstr>
      <vt:lpstr>Calibri Light</vt:lpstr>
      <vt:lpstr>Microsoft Sans Serif</vt:lpstr>
      <vt:lpstr>Courier New</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Mai, Ryan</dc:creator>
  <cp:lastModifiedBy>Mai, Ryan</cp:lastModifiedBy>
  <cp:revision>124</cp:revision>
  <cp:lastPrinted>1900-01-01T05:00:00Z</cp:lastPrinted>
  <dcterms:created xsi:type="dcterms:W3CDTF">1900-01-01T05:00:00Z</dcterms:created>
  <dcterms:modified xsi:type="dcterms:W3CDTF">2026-02-03T16:19:53Z</dcterms:modified>
  <dc:identifier>DADmylNwUwY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0x01010080861A5E6B1D0A49BE9508D43559FD9F</vt:lpwstr>
  </property>
</Properties>
</file>