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87" r:id="rId4"/>
  </p:sldMasterIdLst>
  <p:notesMasterIdLst>
    <p:notesMasterId r:id="rId23"/>
  </p:notesMasterIdLst>
  <p:handoutMasterIdLst>
    <p:handoutMasterId r:id="rId24"/>
  </p:handoutMasterIdLst>
  <p:sldIdLst>
    <p:sldId id="444" r:id="rId5"/>
    <p:sldId id="445" r:id="rId6"/>
    <p:sldId id="446" r:id="rId7"/>
    <p:sldId id="447" r:id="rId8"/>
    <p:sldId id="449" r:id="rId9"/>
    <p:sldId id="458" r:id="rId10"/>
    <p:sldId id="461" r:id="rId11"/>
    <p:sldId id="450" r:id="rId12"/>
    <p:sldId id="465" r:id="rId13"/>
    <p:sldId id="452" r:id="rId14"/>
    <p:sldId id="464" r:id="rId15"/>
    <p:sldId id="455" r:id="rId16"/>
    <p:sldId id="453" r:id="rId17"/>
    <p:sldId id="456" r:id="rId18"/>
    <p:sldId id="457" r:id="rId19"/>
    <p:sldId id="466" r:id="rId20"/>
    <p:sldId id="459" r:id="rId21"/>
    <p:sldId id="467" r:id="rId22"/>
  </p:sldIdLst>
  <p:sldSz cx="18288000" cy="10287000"/>
  <p:notesSz cx="6985000" cy="9283700"/>
  <p:embeddedFontLst>
    <p:embeddedFont>
      <p:font typeface="Microsoft Sans Serif" panose="020B0604020202020204" pitchFamily="34" charset="0"/>
      <p:regular r:id="rId25"/>
    </p:embeddedFont>
    <p:embeddedFont>
      <p:font typeface="Montserrat Extra-Bold" panose="020B0604020202020204" charset="0"/>
      <p:regular r:id="rId26"/>
      <p:bold r:id="rId27"/>
      <p:italic r:id="rId28"/>
      <p:boldItalic r:id="rId29"/>
    </p:embeddedFont>
    <p:embeddedFont>
      <p:font typeface="Montserrat Extra-Light" panose="020B060402020202020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64" userDrawn="1">
          <p15:clr>
            <a:srgbClr val="A4A3A4"/>
          </p15:clr>
        </p15:guide>
        <p15:guide id="2" pos="29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4135A2B-80F2-F17E-4125-8149072460DF}" name="Michael Newman" initials="MN" userId="S::michaeln@postroadfoundation.onmicrosoft.com::e064c1dc-2857-45ea-a546-e570e5c3b552" providerId="AD"/>
  <p188:author id="{B39C8C51-43A7-90AC-2D44-C41D8251CBE4}" name="Mai, Ryan" initials="RM" userId="S::rmai@keytronic.com::41a92eb6-57c4-4606-9f51-9056f8d6acb3" providerId="AD"/>
  <p188:author id="{E4D9C897-C34B-6EDE-008A-A8D4DB603105}" name="Flerchinger, Kevin" initials="KF" userId="S::kflerchi@keytronic.com::79921729-6204-427d-8d72-9399e7178909" providerId="AD"/>
  <p188:author id="{EC2C83B3-F5B4-231C-969D-26B5F15AD94A}" name="WFG" initials="WFG" userId="WFG"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98A3C"/>
    <a:srgbClr val="3A547C"/>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4622" autoAdjust="0"/>
  </p:normalViewPr>
  <p:slideViewPr>
    <p:cSldViewPr>
      <p:cViewPr varScale="1">
        <p:scale>
          <a:sx n="70" d="100"/>
          <a:sy n="70" d="100"/>
        </p:scale>
        <p:origin x="732" y="84"/>
      </p:cViewPr>
      <p:guideLst>
        <p:guide orient="horz" pos="2664"/>
        <p:guide pos="29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53" d="100"/>
          <a:sy n="53" d="100"/>
        </p:scale>
        <p:origin x="280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736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56050" y="0"/>
            <a:ext cx="3027363" cy="465138"/>
          </a:xfrm>
          <a:prstGeom prst="rect">
            <a:avLst/>
          </a:prstGeom>
        </p:spPr>
        <p:txBody>
          <a:bodyPr vert="horz" lIns="91440" tIns="45720" rIns="91440" bIns="45720" rtlCol="0"/>
          <a:lstStyle>
            <a:lvl1pPr algn="r">
              <a:defRPr sz="1200"/>
            </a:lvl1pPr>
          </a:lstStyle>
          <a:p>
            <a:fld id="{599CE4A5-7352-415F-959D-07CE580F7EDA}" type="datetimeFigureOut">
              <a:rPr lang="en-US" smtClean="0"/>
              <a:t>8/27/2026</a:t>
            </a:fld>
            <a:endParaRPr lang="en-US"/>
          </a:p>
        </p:txBody>
      </p:sp>
      <p:sp>
        <p:nvSpPr>
          <p:cNvPr id="4" name="Footer Placeholder 3"/>
          <p:cNvSpPr>
            <a:spLocks noGrp="1"/>
          </p:cNvSpPr>
          <p:nvPr>
            <p:ph type="ftr" sz="quarter" idx="2"/>
          </p:nvPr>
        </p:nvSpPr>
        <p:spPr>
          <a:xfrm>
            <a:off x="0" y="8818563"/>
            <a:ext cx="3027363" cy="46513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56050" y="8818563"/>
            <a:ext cx="3027363" cy="465137"/>
          </a:xfrm>
          <a:prstGeom prst="rect">
            <a:avLst/>
          </a:prstGeom>
        </p:spPr>
        <p:txBody>
          <a:bodyPr vert="horz" lIns="91440" tIns="45720" rIns="91440" bIns="45720" rtlCol="0" anchor="b"/>
          <a:lstStyle>
            <a:lvl1pPr algn="r">
              <a:defRPr sz="1200"/>
            </a:lvl1pPr>
          </a:lstStyle>
          <a:p>
            <a:fld id="{EE1AFA8C-6A4D-491F-9C03-4BC69CF347F9}" type="slidenum">
              <a:rPr lang="en-US" smtClean="0"/>
              <a:t>‹#›</a:t>
            </a:fld>
            <a:endParaRPr lang="en-US"/>
          </a:p>
        </p:txBody>
      </p:sp>
    </p:spTree>
    <p:extLst>
      <p:ext uri="{BB962C8B-B14F-4D97-AF65-F5344CB8AC3E}">
        <p14:creationId xmlns:p14="http://schemas.microsoft.com/office/powerpoint/2010/main" val="3252424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736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56050" y="0"/>
            <a:ext cx="3027363" cy="465138"/>
          </a:xfrm>
          <a:prstGeom prst="rect">
            <a:avLst/>
          </a:prstGeom>
        </p:spPr>
        <p:txBody>
          <a:bodyPr vert="horz" lIns="91440" tIns="45720" rIns="91440" bIns="45720" rtlCol="0"/>
          <a:lstStyle>
            <a:lvl1pPr algn="r">
              <a:defRPr sz="1200"/>
            </a:lvl1pPr>
          </a:lstStyle>
          <a:p>
            <a:fld id="{E8A94D74-F472-4F4C-98BF-29D48529C3D5}" type="datetimeFigureOut">
              <a:rPr lang="en-US" smtClean="0"/>
              <a:t>8/27/2026</a:t>
            </a:fld>
            <a:endParaRPr lang="en-US"/>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8500" y="4467225"/>
            <a:ext cx="5588000" cy="3656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8563"/>
            <a:ext cx="3027363" cy="4651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56050" y="8818563"/>
            <a:ext cx="3027363" cy="465137"/>
          </a:xfrm>
          <a:prstGeom prst="rect">
            <a:avLst/>
          </a:prstGeom>
        </p:spPr>
        <p:txBody>
          <a:bodyPr vert="horz" lIns="91440" tIns="45720" rIns="91440" bIns="45720" rtlCol="0" anchor="b"/>
          <a:lstStyle>
            <a:lvl1pPr algn="r">
              <a:defRPr sz="1200"/>
            </a:lvl1pPr>
          </a:lstStyle>
          <a:p>
            <a:fld id="{B5EAB65D-94A8-4CE3-895A-3848989DEFAB}" type="slidenum">
              <a:rPr lang="en-US" smtClean="0"/>
              <a:t>‹#›</a:t>
            </a:fld>
            <a:endParaRPr lang="en-US"/>
          </a:p>
        </p:txBody>
      </p:sp>
    </p:spTree>
    <p:extLst>
      <p:ext uri="{BB962C8B-B14F-4D97-AF65-F5344CB8AC3E}">
        <p14:creationId xmlns:p14="http://schemas.microsoft.com/office/powerpoint/2010/main" val="16627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EAB65D-94A8-4CE3-895A-3848989DEFAB}" type="slidenum">
              <a:rPr lang="en-US" smtClean="0"/>
              <a:t>7</a:t>
            </a:fld>
            <a:endParaRPr lang="en-US"/>
          </a:p>
        </p:txBody>
      </p:sp>
    </p:spTree>
    <p:extLst>
      <p:ext uri="{BB962C8B-B14F-4D97-AF65-F5344CB8AC3E}">
        <p14:creationId xmlns:p14="http://schemas.microsoft.com/office/powerpoint/2010/main" val="154086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52EB8-0EE6-7E61-3880-460A691C5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23FACF-E60D-3A94-34DE-B8F867252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F07FAD-01CB-F3B3-A775-25B50C76E1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4D517-3752-1075-61E9-1C00B56D7416}"/>
              </a:ext>
            </a:extLst>
          </p:cNvPr>
          <p:cNvSpPr>
            <a:spLocks noGrp="1"/>
          </p:cNvSpPr>
          <p:nvPr>
            <p:ph type="sldNum" sz="quarter" idx="5"/>
          </p:nvPr>
        </p:nvSpPr>
        <p:spPr/>
        <p:txBody>
          <a:bodyPr/>
          <a:lstStyle/>
          <a:p>
            <a:fld id="{B5EAB65D-94A8-4CE3-895A-3848989DEFAB}" type="slidenum">
              <a:rPr lang="en-US" smtClean="0"/>
              <a:t>11</a:t>
            </a:fld>
            <a:endParaRPr lang="en-US"/>
          </a:p>
        </p:txBody>
      </p:sp>
    </p:spTree>
    <p:extLst>
      <p:ext uri="{BB962C8B-B14F-4D97-AF65-F5344CB8AC3E}">
        <p14:creationId xmlns:p14="http://schemas.microsoft.com/office/powerpoint/2010/main" val="3762977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EAB65D-94A8-4CE3-895A-3848989DEFAB}" type="slidenum">
              <a:rPr lang="en-US" smtClean="0"/>
              <a:t>12</a:t>
            </a:fld>
            <a:endParaRPr lang="en-US"/>
          </a:p>
        </p:txBody>
      </p:sp>
    </p:spTree>
    <p:extLst>
      <p:ext uri="{BB962C8B-B14F-4D97-AF65-F5344CB8AC3E}">
        <p14:creationId xmlns:p14="http://schemas.microsoft.com/office/powerpoint/2010/main" val="28602961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jpe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jpeg"/><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9.jpeg"/><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10.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1.jpe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12.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3.jpe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4.jpe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7.jpe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jpe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2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bg>
      <p:bgPr>
        <a:solidFill>
          <a:srgbClr val="D9D9D9"/>
        </a:solidFill>
        <a:effectLst/>
      </p:bgPr>
    </p:bg>
    <p:spTree>
      <p:nvGrpSpPr>
        <p:cNvPr id="1" name=""/>
        <p:cNvGrpSpPr/>
        <p:nvPr/>
      </p:nvGrpSpPr>
      <p:grpSpPr>
        <a:xfrm>
          <a:off x="0" y="0"/>
          <a:ext cx="0" cy="0"/>
          <a:chOff x="0" y="0"/>
          <a:chExt cx="0" cy="0"/>
        </a:xfrm>
      </p:grpSpPr>
      <p:sp>
        <p:nvSpPr>
          <p:cNvPr id="15" name="Text Placeholder 14"/>
          <p:cNvSpPr>
            <a:spLocks noGrp="1"/>
          </p:cNvSpPr>
          <p:nvPr>
            <p:ph type="body" sz="quarter" idx="10"/>
          </p:nvPr>
        </p:nvSpPr>
        <p:spPr>
          <a:xfrm>
            <a:off x="4105855" y="4778587"/>
            <a:ext cx="10076289" cy="2819400"/>
          </a:xfrm>
        </p:spPr>
        <p:txBody>
          <a:bodyPr/>
          <a:lstStyle>
            <a:lvl1pPr marL="0" indent="0" algn="ctr">
              <a:buNone/>
              <a:defRPr sz="6000" b="1">
                <a:solidFill>
                  <a:srgbClr val="F98A3C"/>
                </a:solidFill>
                <a:latin typeface="Microsoft Sans Serif" panose="020B0604020202020204" pitchFamily="34" charset="0"/>
                <a:cs typeface="Microsoft Sans Serif" panose="020B0604020202020204" pitchFamily="34" charset="0"/>
              </a:defRPr>
            </a:lvl1pPr>
            <a:lvl2pPr marL="0" indent="0">
              <a:buNone/>
              <a:defRPr>
                <a:solidFill>
                  <a:schemeClr val="bg1">
                    <a:lumMod val="50000"/>
                  </a:schemeClr>
                </a:solidFill>
                <a:latin typeface="Microsoft Sans Serif" panose="020B0604020202020204" pitchFamily="34" charset="0"/>
                <a:cs typeface="Microsoft Sans Serif" panose="020B0604020202020204" pitchFamily="34" charset="0"/>
              </a:defRPr>
            </a:lvl2pPr>
            <a:lvl3pPr marL="0" indent="0">
              <a:buNone/>
              <a:defRPr>
                <a:solidFill>
                  <a:srgbClr val="3A547C"/>
                </a:solidFill>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endParaRPr lang="en-US" dirty="0"/>
          </a:p>
        </p:txBody>
      </p:sp>
      <p:sp>
        <p:nvSpPr>
          <p:cNvPr id="3" name="Date Placeholder 2">
            <a:extLst>
              <a:ext uri="{FF2B5EF4-FFF2-40B4-BE49-F238E27FC236}">
                <a16:creationId xmlns:a16="http://schemas.microsoft.com/office/drawing/2014/main" id="{25195695-F632-F51A-D575-8070A16BD28F}"/>
              </a:ext>
            </a:extLst>
          </p:cNvPr>
          <p:cNvSpPr>
            <a:spLocks noGrp="1"/>
          </p:cNvSpPr>
          <p:nvPr>
            <p:ph type="dt" sz="half" idx="11"/>
          </p:nvPr>
        </p:nvSpPr>
        <p:spPr/>
        <p:txBody>
          <a:bodyPr/>
          <a:lstStyle/>
          <a:p>
            <a:endParaRPr lang="en-US"/>
          </a:p>
        </p:txBody>
      </p:sp>
      <p:sp>
        <p:nvSpPr>
          <p:cNvPr id="5" name="Footer Placeholder 4">
            <a:extLst>
              <a:ext uri="{FF2B5EF4-FFF2-40B4-BE49-F238E27FC236}">
                <a16:creationId xmlns:a16="http://schemas.microsoft.com/office/drawing/2014/main" id="{6CB3B4E1-1DC3-1001-9FC9-6D762334B26A}"/>
              </a:ext>
            </a:extLst>
          </p:cNvPr>
          <p:cNvSpPr>
            <a:spLocks noGrp="1"/>
          </p:cNvSpPr>
          <p:nvPr>
            <p:ph type="ftr" sz="quarter" idx="12"/>
          </p:nvPr>
        </p:nvSpPr>
        <p:spPr/>
        <p:txBody>
          <a:bodyPr/>
          <a:lstStyle/>
          <a:p>
            <a:endParaRPr lang="en-US" dirty="0"/>
          </a:p>
        </p:txBody>
      </p:sp>
      <p:sp>
        <p:nvSpPr>
          <p:cNvPr id="6" name="Slide Number Placeholder 5">
            <a:extLst>
              <a:ext uri="{FF2B5EF4-FFF2-40B4-BE49-F238E27FC236}">
                <a16:creationId xmlns:a16="http://schemas.microsoft.com/office/drawing/2014/main" id="{50487B26-0591-23A5-AD6A-EEEA178F05F6}"/>
              </a:ext>
            </a:extLst>
          </p:cNvPr>
          <p:cNvSpPr>
            <a:spLocks noGrp="1"/>
          </p:cNvSpPr>
          <p:nvPr>
            <p:ph type="sldNum" sz="quarter" idx="13"/>
          </p:nvPr>
        </p:nvSpPr>
        <p:spPr/>
        <p:txBody>
          <a:bodyPr/>
          <a:lstStyle/>
          <a:p>
            <a:fld id="{D42B7DF9-A828-460E-9B3C-5EFD9EF4F22A}" type="slidenum">
              <a:rPr lang="en-US" smtClean="0"/>
              <a:t>‹#›</a:t>
            </a:fld>
            <a:endParaRPr lang="en-US"/>
          </a:p>
        </p:txBody>
      </p:sp>
      <p:pic>
        <p:nvPicPr>
          <p:cNvPr id="2" name="Picture 2" descr="Keytronic Contract Manufacturer">
            <a:extLst>
              <a:ext uri="{FF2B5EF4-FFF2-40B4-BE49-F238E27FC236}">
                <a16:creationId xmlns:a16="http://schemas.microsoft.com/office/drawing/2014/main" id="{5B50F51D-4C29-A187-AB03-F20725D0140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40913" y="1943100"/>
            <a:ext cx="10439400" cy="2505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225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rgbClr val="3A547C"/>
        </a:solidFill>
        <a:effectLst/>
      </p:bgPr>
    </p:bg>
    <p:spTree>
      <p:nvGrpSpPr>
        <p:cNvPr id="1" name=""/>
        <p:cNvGrpSpPr/>
        <p:nvPr/>
      </p:nvGrpSpPr>
      <p:grpSpPr>
        <a:xfrm>
          <a:off x="0" y="0"/>
          <a:ext cx="0" cy="0"/>
          <a:chOff x="0" y="0"/>
          <a:chExt cx="0" cy="0"/>
        </a:xfrm>
      </p:grpSpPr>
      <p:pic>
        <p:nvPicPr>
          <p:cNvPr id="6" name="Picture 2"/>
          <p:cNvPicPr>
            <a:picLocks noChangeAspect="1"/>
          </p:cNvPicPr>
          <p:nvPr userDrawn="1"/>
        </p:nvPicPr>
        <p:blipFill>
          <a:blip r:embed="rId2"/>
          <a:srcRect/>
          <a:stretch>
            <a:fillRect/>
          </a:stretch>
        </p:blipFill>
        <p:spPr>
          <a:xfrm>
            <a:off x="5500847" y="1152234"/>
            <a:ext cx="514879" cy="5053241"/>
          </a:xfrm>
          <a:prstGeom prst="rect">
            <a:avLst/>
          </a:prstGeom>
        </p:spPr>
      </p:pic>
      <p:grpSp>
        <p:nvGrpSpPr>
          <p:cNvPr id="7" name="Group 3"/>
          <p:cNvGrpSpPr/>
          <p:nvPr userDrawn="1"/>
        </p:nvGrpSpPr>
        <p:grpSpPr>
          <a:xfrm>
            <a:off x="-61870" y="7147022"/>
            <a:ext cx="18410947" cy="3139339"/>
            <a:chOff x="0" y="0"/>
            <a:chExt cx="24547929" cy="4185785"/>
          </a:xfrm>
        </p:grpSpPr>
        <p:pic>
          <p:nvPicPr>
            <p:cNvPr id="8" name="Picture 4"/>
            <p:cNvPicPr>
              <a:picLocks noChangeAspect="1"/>
            </p:cNvPicPr>
            <p:nvPr/>
          </p:nvPicPr>
          <p:blipFill>
            <a:blip r:embed="rId3"/>
            <a:srcRect t="37219" b="37219"/>
            <a:stretch>
              <a:fillRect/>
            </a:stretch>
          </p:blipFill>
          <p:spPr>
            <a:xfrm>
              <a:off x="0" y="0"/>
              <a:ext cx="24547929" cy="4185785"/>
            </a:xfrm>
            <a:prstGeom prst="rect">
              <a:avLst/>
            </a:prstGeom>
          </p:spPr>
        </p:pic>
      </p:grpSp>
      <p:sp>
        <p:nvSpPr>
          <p:cNvPr id="9" name="Text Placeholder 12"/>
          <p:cNvSpPr>
            <a:spLocks noGrp="1"/>
          </p:cNvSpPr>
          <p:nvPr>
            <p:ph type="body" sz="quarter" idx="11"/>
          </p:nvPr>
        </p:nvSpPr>
        <p:spPr>
          <a:xfrm>
            <a:off x="797218" y="1485900"/>
            <a:ext cx="4038600" cy="1752600"/>
          </a:xfrm>
        </p:spPr>
        <p:txBody>
          <a:bodyPr/>
          <a:lstStyle>
            <a:lvl1pPr marL="0" indent="0">
              <a:buNone/>
              <a:defRPr sz="4400">
                <a:solidFill>
                  <a:srgbClr val="F98A3C"/>
                </a:solidFill>
                <a:latin typeface="Microsoft Sans Serif" panose="020B0604020202020204" pitchFamily="34" charset="0"/>
                <a:cs typeface="Microsoft Sans Serif" panose="020B0604020202020204" pitchFamily="34" charset="0"/>
              </a:defRPr>
            </a:lvl1pPr>
            <a:lvl2pPr marL="0" indent="0">
              <a:buNone/>
              <a:defRPr sz="4400">
                <a:solidFill>
                  <a:schemeClr val="bg1"/>
                </a:solidFill>
                <a:latin typeface="Microsoft Sans Serif" panose="020B0604020202020204" pitchFamily="34" charset="0"/>
                <a:cs typeface="Microsoft Sans Serif" panose="020B0604020202020204" pitchFamily="34" charset="0"/>
              </a:defRPr>
            </a:lvl2pPr>
            <a:lvl3pPr>
              <a:defRPr>
                <a:solidFill>
                  <a:schemeClr val="bg1"/>
                </a:solidFill>
                <a:latin typeface="Microsoft Sans Serif" panose="020B0604020202020204" pitchFamily="34" charset="0"/>
                <a:cs typeface="Microsoft Sans Serif" panose="020B0604020202020204" pitchFamily="34" charset="0"/>
              </a:defRPr>
            </a:lvl3pPr>
            <a:lvl4pPr>
              <a:defRPr>
                <a:solidFill>
                  <a:schemeClr val="bg1"/>
                </a:solidFill>
                <a:latin typeface="Microsoft Sans Serif" panose="020B0604020202020204" pitchFamily="34" charset="0"/>
                <a:cs typeface="Microsoft Sans Serif" panose="020B0604020202020204" pitchFamily="34" charset="0"/>
              </a:defRPr>
            </a:lvl4pPr>
            <a:lvl5pP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15"/>
          <p:cNvSpPr>
            <a:spLocks noGrp="1"/>
          </p:cNvSpPr>
          <p:nvPr>
            <p:ph type="body" sz="quarter" idx="12"/>
          </p:nvPr>
        </p:nvSpPr>
        <p:spPr>
          <a:xfrm>
            <a:off x="803275" y="3445520"/>
            <a:ext cx="4073525" cy="2760663"/>
          </a:xfrm>
        </p:spPr>
        <p:txBody>
          <a:bodyPr>
            <a:normAutofit/>
          </a:bodyPr>
          <a:lstStyle>
            <a:lvl1pPr marL="0" indent="0">
              <a:buNone/>
              <a:defRPr sz="1800">
                <a:solidFill>
                  <a:schemeClr val="bg1"/>
                </a:solidFill>
                <a:latin typeface="Microsoft Sans Serif" panose="020B0604020202020204" pitchFamily="34" charset="0"/>
                <a:cs typeface="Microsoft Sans Serif" panose="020B0604020202020204" pitchFamily="34" charset="0"/>
              </a:defRPr>
            </a:lvl1pPr>
            <a:lvl2pPr>
              <a:defRPr>
                <a:latin typeface="Microsoft Sans Serif" panose="020B0604020202020204" pitchFamily="34" charset="0"/>
                <a:cs typeface="Microsoft Sans Serif" panose="020B0604020202020204" pitchFamily="34" charset="0"/>
              </a:defRPr>
            </a:lvl2pPr>
            <a:lvl3pPr>
              <a:defRPr>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1" name="Text Placeholder 2"/>
          <p:cNvSpPr>
            <a:spLocks noGrp="1"/>
          </p:cNvSpPr>
          <p:nvPr>
            <p:ph type="body" sz="quarter" idx="13"/>
          </p:nvPr>
        </p:nvSpPr>
        <p:spPr>
          <a:xfrm>
            <a:off x="6781800" y="623888"/>
            <a:ext cx="7391400" cy="6248400"/>
          </a:xfrm>
        </p:spPr>
        <p:txBody>
          <a:bodyPr>
            <a:normAutofit/>
          </a:bodyPr>
          <a:lstStyle>
            <a:lvl1pPr>
              <a:defRPr sz="3200">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13125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rgbClr val="3A547C"/>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rcRect/>
          <a:stretch>
            <a:fillRect/>
          </a:stretch>
        </p:blipFill>
        <p:spPr>
          <a:xfrm rot="-5400000">
            <a:off x="8920352" y="-3550768"/>
            <a:ext cx="529603" cy="7636912"/>
          </a:xfrm>
          <a:prstGeom prst="rect">
            <a:avLst/>
          </a:prstGeom>
        </p:spPr>
      </p:pic>
      <p:sp>
        <p:nvSpPr>
          <p:cNvPr id="8" name="Text Placeholder 11"/>
          <p:cNvSpPr>
            <a:spLocks noGrp="1"/>
          </p:cNvSpPr>
          <p:nvPr>
            <p:ph type="body" sz="quarter" idx="10"/>
          </p:nvPr>
        </p:nvSpPr>
        <p:spPr>
          <a:xfrm>
            <a:off x="935139" y="7664342"/>
            <a:ext cx="2570061" cy="609600"/>
          </a:xfrm>
        </p:spPr>
        <p:txBody>
          <a:bodyPr/>
          <a:lstStyle>
            <a:lvl1pPr marL="0" indent="0">
              <a:buNone/>
              <a:defRPr b="1">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9" name="Text Placeholder 13"/>
          <p:cNvSpPr>
            <a:spLocks noGrp="1"/>
          </p:cNvSpPr>
          <p:nvPr>
            <p:ph type="body" sz="quarter" idx="11"/>
          </p:nvPr>
        </p:nvSpPr>
        <p:spPr>
          <a:xfrm>
            <a:off x="921390" y="8343900"/>
            <a:ext cx="2570162" cy="609600"/>
          </a:xfrm>
        </p:spPr>
        <p:txBody>
          <a:bodyPr/>
          <a:lstStyle>
            <a:lvl1pPr marL="0" indent="0">
              <a:buNone/>
              <a:defRPr>
                <a:solidFill>
                  <a:schemeClr val="bg1"/>
                </a:solidFill>
                <a:latin typeface="Microsoft Sans Serif" panose="020B0604020202020204" pitchFamily="34" charset="0"/>
                <a:cs typeface="Microsoft Sans Serif" panose="020B0604020202020204" pitchFamily="34" charset="0"/>
              </a:defRPr>
            </a:lvl1pPr>
            <a:lvl2pPr>
              <a:defRPr>
                <a:latin typeface="Microsoft Sans Serif" panose="020B0604020202020204" pitchFamily="34" charset="0"/>
                <a:cs typeface="Microsoft Sans Serif" panose="020B0604020202020204" pitchFamily="34" charset="0"/>
              </a:defRPr>
            </a:lvl2pPr>
            <a:lvl3pPr>
              <a:defRPr>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r>
              <a:rPr lang="en-US" dirty="0"/>
              <a:t>Edit</a:t>
            </a:r>
          </a:p>
        </p:txBody>
      </p:sp>
      <p:pic>
        <p:nvPicPr>
          <p:cNvPr id="10" name="Picture 9"/>
          <p:cNvPicPr>
            <a:picLocks noChangeAspect="1"/>
          </p:cNvPicPr>
          <p:nvPr userDrawn="1"/>
        </p:nvPicPr>
        <p:blipFill>
          <a:blip r:embed="rId2"/>
          <a:srcRect/>
          <a:stretch>
            <a:fillRect/>
          </a:stretch>
        </p:blipFill>
        <p:spPr>
          <a:xfrm rot="-5400000">
            <a:off x="8920352" y="6213845"/>
            <a:ext cx="529603" cy="7636912"/>
          </a:xfrm>
          <a:prstGeom prst="rect">
            <a:avLst/>
          </a:prstGeom>
        </p:spPr>
      </p:pic>
      <p:sp>
        <p:nvSpPr>
          <p:cNvPr id="11" name="Text Placeholder 11"/>
          <p:cNvSpPr>
            <a:spLocks noGrp="1"/>
          </p:cNvSpPr>
          <p:nvPr>
            <p:ph type="body" sz="quarter" idx="12"/>
          </p:nvPr>
        </p:nvSpPr>
        <p:spPr>
          <a:xfrm>
            <a:off x="5507139" y="7658100"/>
            <a:ext cx="2570061" cy="609600"/>
          </a:xfrm>
        </p:spPr>
        <p:txBody>
          <a:bodyPr/>
          <a:lstStyle>
            <a:lvl1pPr marL="0" indent="0">
              <a:buNone/>
              <a:defRPr b="1">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2" name="Text Placeholder 13"/>
          <p:cNvSpPr>
            <a:spLocks noGrp="1"/>
          </p:cNvSpPr>
          <p:nvPr>
            <p:ph type="body" sz="quarter" idx="13"/>
          </p:nvPr>
        </p:nvSpPr>
        <p:spPr>
          <a:xfrm>
            <a:off x="5507038" y="8337658"/>
            <a:ext cx="2570162" cy="609600"/>
          </a:xfrm>
        </p:spPr>
        <p:txBody>
          <a:bodyPr/>
          <a:lstStyle>
            <a:lvl1pPr marL="0" indent="0">
              <a:buNone/>
              <a:defRPr>
                <a:solidFill>
                  <a:schemeClr val="bg1"/>
                </a:solidFill>
                <a:latin typeface="Microsoft Sans Serif" panose="020B0604020202020204" pitchFamily="34" charset="0"/>
                <a:cs typeface="Microsoft Sans Serif" panose="020B0604020202020204" pitchFamily="34" charset="0"/>
              </a:defRPr>
            </a:lvl1pPr>
            <a:lvl2pPr>
              <a:defRPr>
                <a:latin typeface="Microsoft Sans Serif" panose="020B0604020202020204" pitchFamily="34" charset="0"/>
                <a:cs typeface="Microsoft Sans Serif" panose="020B0604020202020204" pitchFamily="34" charset="0"/>
              </a:defRPr>
            </a:lvl2pPr>
            <a:lvl3pPr>
              <a:defRPr>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3" name="Text Placeholder 11"/>
          <p:cNvSpPr>
            <a:spLocks noGrp="1"/>
          </p:cNvSpPr>
          <p:nvPr>
            <p:ph type="body" sz="quarter" idx="14"/>
          </p:nvPr>
        </p:nvSpPr>
        <p:spPr>
          <a:xfrm>
            <a:off x="10079139" y="7658100"/>
            <a:ext cx="2570061" cy="609600"/>
          </a:xfrm>
        </p:spPr>
        <p:txBody>
          <a:bodyPr/>
          <a:lstStyle>
            <a:lvl1pPr marL="0" indent="0">
              <a:buNone/>
              <a:defRPr b="1">
                <a:solidFill>
                  <a:schemeClr val="bg1"/>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4" name="Text Placeholder 13"/>
          <p:cNvSpPr>
            <a:spLocks noGrp="1"/>
          </p:cNvSpPr>
          <p:nvPr>
            <p:ph type="body" sz="quarter" idx="15"/>
          </p:nvPr>
        </p:nvSpPr>
        <p:spPr>
          <a:xfrm>
            <a:off x="10079038" y="8337658"/>
            <a:ext cx="2570162" cy="609600"/>
          </a:xfrm>
        </p:spPr>
        <p:txBody>
          <a:bodyPr/>
          <a:lstStyle>
            <a:lvl1pPr marL="0" indent="0">
              <a:buNone/>
              <a:defRPr>
                <a:solidFill>
                  <a:srgbClr val="F98A3C"/>
                </a:solidFill>
                <a:latin typeface="Microsoft Sans Serif" panose="020B0604020202020204" pitchFamily="34" charset="0"/>
                <a:cs typeface="Microsoft Sans Serif" panose="020B0604020202020204" pitchFamily="34" charset="0"/>
              </a:defRPr>
            </a:lvl1pPr>
            <a:lvl2pPr>
              <a:defRPr>
                <a:latin typeface="Microsoft Sans Serif" panose="020B0604020202020204" pitchFamily="34" charset="0"/>
                <a:cs typeface="Microsoft Sans Serif" panose="020B0604020202020204" pitchFamily="34" charset="0"/>
              </a:defRPr>
            </a:lvl2pPr>
            <a:lvl3pPr>
              <a:defRPr>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5" name="Text Placeholder 11"/>
          <p:cNvSpPr>
            <a:spLocks noGrp="1"/>
          </p:cNvSpPr>
          <p:nvPr>
            <p:ph type="body" sz="quarter" idx="16"/>
          </p:nvPr>
        </p:nvSpPr>
        <p:spPr>
          <a:xfrm>
            <a:off x="14651139" y="7658100"/>
            <a:ext cx="2570061" cy="609600"/>
          </a:xfrm>
        </p:spPr>
        <p:txBody>
          <a:bodyPr/>
          <a:lstStyle>
            <a:lvl1pPr marL="0" indent="0">
              <a:buNone/>
              <a:defRPr b="1">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6" name="Text Placeholder 13"/>
          <p:cNvSpPr>
            <a:spLocks noGrp="1"/>
          </p:cNvSpPr>
          <p:nvPr>
            <p:ph type="body" sz="quarter" idx="17"/>
          </p:nvPr>
        </p:nvSpPr>
        <p:spPr>
          <a:xfrm>
            <a:off x="14651038" y="8337658"/>
            <a:ext cx="2570162" cy="609600"/>
          </a:xfrm>
        </p:spPr>
        <p:txBody>
          <a:bodyPr/>
          <a:lstStyle>
            <a:lvl1pPr marL="0" indent="0">
              <a:buNone/>
              <a:defRPr>
                <a:solidFill>
                  <a:schemeClr val="bg1"/>
                </a:solidFill>
                <a:latin typeface="Microsoft Sans Serif" panose="020B0604020202020204" pitchFamily="34" charset="0"/>
                <a:cs typeface="Microsoft Sans Serif" panose="020B0604020202020204" pitchFamily="34" charset="0"/>
              </a:defRPr>
            </a:lvl1pPr>
            <a:lvl2pPr>
              <a:defRPr>
                <a:latin typeface="Microsoft Sans Serif" panose="020B0604020202020204" pitchFamily="34" charset="0"/>
                <a:cs typeface="Microsoft Sans Serif" panose="020B0604020202020204" pitchFamily="34" charset="0"/>
              </a:defRPr>
            </a:lvl2pPr>
            <a:lvl3pPr>
              <a:defRPr>
                <a:latin typeface="Microsoft Sans Serif" panose="020B0604020202020204" pitchFamily="34" charset="0"/>
                <a:cs typeface="Microsoft Sans Serif" panose="020B0604020202020204" pitchFamily="34" charset="0"/>
              </a:defRPr>
            </a:lvl3pPr>
            <a:lvl4pPr>
              <a:defRPr>
                <a:latin typeface="Microsoft Sans Serif" panose="020B0604020202020204" pitchFamily="34" charset="0"/>
                <a:cs typeface="Microsoft Sans Serif" panose="020B0604020202020204" pitchFamily="34" charset="0"/>
              </a:defRPr>
            </a:lvl4pPr>
            <a:lvl5pPr>
              <a:defRPr>
                <a:latin typeface="Microsoft Sans Serif" panose="020B0604020202020204" pitchFamily="34" charset="0"/>
                <a:cs typeface="Microsoft Sans Serif" panose="020B0604020202020204" pitchFamily="34" charset="0"/>
              </a:defRPr>
            </a:lvl5pPr>
          </a:lstStyle>
          <a:p>
            <a:pPr lvl="0"/>
            <a:r>
              <a:rPr lang="en-US" dirty="0"/>
              <a:t>Edit</a:t>
            </a:r>
          </a:p>
        </p:txBody>
      </p:sp>
      <p:sp>
        <p:nvSpPr>
          <p:cNvPr id="17" name="Text Placeholder 2"/>
          <p:cNvSpPr>
            <a:spLocks noGrp="1"/>
          </p:cNvSpPr>
          <p:nvPr>
            <p:ph type="body" sz="quarter" idx="18"/>
          </p:nvPr>
        </p:nvSpPr>
        <p:spPr>
          <a:xfrm>
            <a:off x="1905000" y="3238500"/>
            <a:ext cx="13563600" cy="3810000"/>
          </a:xfrm>
        </p:spPr>
        <p:txBody>
          <a:bodyPr/>
          <a:lstStyle>
            <a:lvl1pPr marL="457200" indent="-457200">
              <a:buFont typeface="Arial" panose="020B0604020202020204" pitchFamily="34" charset="0"/>
              <a:buChar char="•"/>
              <a:defRPr sz="3200">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6302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rgbClr val="D9D9D9"/>
        </a:solidFill>
        <a:effectLst/>
      </p:bgPr>
    </p:bg>
    <p:spTree>
      <p:nvGrpSpPr>
        <p:cNvPr id="1" name=""/>
        <p:cNvGrpSpPr/>
        <p:nvPr/>
      </p:nvGrpSpPr>
      <p:grpSpPr>
        <a:xfrm>
          <a:off x="0" y="0"/>
          <a:ext cx="0" cy="0"/>
          <a:chOff x="0" y="0"/>
          <a:chExt cx="0" cy="0"/>
        </a:xfrm>
      </p:grpSpPr>
      <p:pic>
        <p:nvPicPr>
          <p:cNvPr id="12" name="Picture 2"/>
          <p:cNvPicPr>
            <a:picLocks noChangeAspect="1"/>
          </p:cNvPicPr>
          <p:nvPr userDrawn="1"/>
        </p:nvPicPr>
        <p:blipFill>
          <a:blip r:embed="rId2"/>
          <a:srcRect l="23220" r="23220"/>
          <a:stretch>
            <a:fillRect/>
          </a:stretch>
        </p:blipFill>
        <p:spPr>
          <a:xfrm>
            <a:off x="2260023" y="-181841"/>
            <a:ext cx="5871119" cy="10962112"/>
          </a:xfrm>
          <a:prstGeom prst="rect">
            <a:avLst/>
          </a:prstGeom>
        </p:spPr>
      </p:pic>
      <p:pic>
        <p:nvPicPr>
          <p:cNvPr id="6" name="Picture 18"/>
          <p:cNvPicPr>
            <a:picLocks noChangeAspect="1"/>
          </p:cNvPicPr>
          <p:nvPr userDrawn="1"/>
        </p:nvPicPr>
        <p:blipFill>
          <a:blip r:embed="rId3"/>
          <a:srcRect/>
          <a:stretch>
            <a:fillRect/>
          </a:stretch>
        </p:blipFill>
        <p:spPr>
          <a:xfrm>
            <a:off x="465574" y="8487628"/>
            <a:ext cx="1317554" cy="1324175"/>
          </a:xfrm>
          <a:prstGeom prst="rect">
            <a:avLst/>
          </a:prstGeom>
        </p:spPr>
      </p:pic>
      <p:pic>
        <p:nvPicPr>
          <p:cNvPr id="7" name="Picture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2410838" y="5482016"/>
            <a:ext cx="5800962" cy="3136529"/>
          </a:xfrm>
          <a:prstGeom prst="rect">
            <a:avLst/>
          </a:prstGeom>
        </p:spPr>
      </p:pic>
      <p:pic>
        <p:nvPicPr>
          <p:cNvPr id="8" name="Picture 3"/>
          <p:cNvPicPr>
            <a:picLocks noChangeAspect="1"/>
          </p:cNvPicPr>
          <p:nvPr userDrawn="1"/>
        </p:nvPicPr>
        <p:blipFill>
          <a:blip r:embed="rId5"/>
          <a:srcRect/>
          <a:stretch>
            <a:fillRect/>
          </a:stretch>
        </p:blipFill>
        <p:spPr>
          <a:xfrm>
            <a:off x="2255591" y="1338235"/>
            <a:ext cx="529603" cy="7636912"/>
          </a:xfrm>
          <a:prstGeom prst="rect">
            <a:avLst/>
          </a:prstGeom>
        </p:spPr>
      </p:pic>
      <p:sp>
        <p:nvSpPr>
          <p:cNvPr id="9" name="Text Placeholder 24"/>
          <p:cNvSpPr>
            <a:spLocks noGrp="1"/>
          </p:cNvSpPr>
          <p:nvPr>
            <p:ph type="body" sz="quarter" idx="10"/>
          </p:nvPr>
        </p:nvSpPr>
        <p:spPr>
          <a:xfrm>
            <a:off x="3429000" y="1379887"/>
            <a:ext cx="2555875" cy="768350"/>
          </a:xfrm>
        </p:spPr>
        <p:txBody>
          <a:bodyPr/>
          <a:lstStyle>
            <a:lvl1pPr marL="0" indent="0">
              <a:buNone/>
              <a:defRPr>
                <a:solidFill>
                  <a:srgbClr val="F98A3C"/>
                </a:solidFill>
                <a:latin typeface="Microsoft Sans Serif" panose="020B0604020202020204" pitchFamily="34" charset="0"/>
                <a:cs typeface="Microsoft Sans Serif" panose="020B0604020202020204" pitchFamily="34" charset="0"/>
              </a:defRPr>
            </a:lvl1pPr>
          </a:lstStyle>
          <a:p>
            <a:pPr lvl="0"/>
            <a:r>
              <a:rPr lang="en-US" dirty="0"/>
              <a:t>Edit Master text styles</a:t>
            </a:r>
          </a:p>
        </p:txBody>
      </p:sp>
      <p:sp>
        <p:nvSpPr>
          <p:cNvPr id="10" name="Text Placeholder 26"/>
          <p:cNvSpPr>
            <a:spLocks noGrp="1"/>
          </p:cNvSpPr>
          <p:nvPr>
            <p:ph type="body" sz="quarter" idx="11"/>
          </p:nvPr>
        </p:nvSpPr>
        <p:spPr>
          <a:xfrm>
            <a:off x="3429000" y="2931958"/>
            <a:ext cx="3276600" cy="6858000"/>
          </a:xfrm>
        </p:spPr>
        <p:txBody>
          <a:bodyPr/>
          <a:lstStyle>
            <a:lvl1pPr marL="4572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28"/>
          <p:cNvSpPr>
            <a:spLocks noGrp="1"/>
          </p:cNvSpPr>
          <p:nvPr>
            <p:ph type="body" sz="quarter" idx="12"/>
          </p:nvPr>
        </p:nvSpPr>
        <p:spPr>
          <a:xfrm>
            <a:off x="8774948" y="1684141"/>
            <a:ext cx="5029200" cy="7453040"/>
          </a:xfrm>
        </p:spPr>
        <p:txBody>
          <a:bodyPr/>
          <a:lstStyle>
            <a:lvl1pPr marL="571500" indent="-571500">
              <a:buFont typeface="Arial" panose="020B0604020202020204" pitchFamily="34" charset="0"/>
              <a:buChar char="•"/>
              <a:defRPr sz="3600">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lumMod val="50000"/>
                  </a:schemeClr>
                </a:solidFill>
                <a:latin typeface="Microsoft Sans Serif" panose="020B0604020202020204" pitchFamily="34" charset="0"/>
                <a:cs typeface="Microsoft Sans Serif" panose="020B0604020202020204" pitchFamily="34" charset="0"/>
              </a:defRPr>
            </a:lvl2pPr>
            <a:lvl3pPr marL="1371600" indent="-457200">
              <a:buFont typeface="Arial" panose="020B0604020202020204" pitchFamily="34" charset="0"/>
              <a:buChar char="•"/>
              <a:defRPr sz="2800">
                <a:solidFill>
                  <a:schemeClr val="bg1">
                    <a:lumMod val="50000"/>
                  </a:schemeClr>
                </a:solidFill>
                <a:latin typeface="Microsoft Sans Serif" panose="020B0604020202020204" pitchFamily="34" charset="0"/>
                <a:cs typeface="Microsoft Sans Serif" panose="020B0604020202020204" pitchFamily="34" charset="0"/>
              </a:defRPr>
            </a:lvl3pPr>
            <a:lvl4pPr marL="1828800" indent="-457200">
              <a:buFont typeface="Arial" panose="020B0604020202020204" pitchFamily="34" charset="0"/>
              <a:buChar char="•"/>
              <a:defRPr sz="2600">
                <a:solidFill>
                  <a:schemeClr val="bg1">
                    <a:lumMod val="50000"/>
                  </a:schemeClr>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lumMod val="50000"/>
                  </a:schemeClr>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07788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rgbClr val="3A547C"/>
        </a:solidFill>
        <a:effectLst/>
      </p:bgPr>
    </p:bg>
    <p:spTree>
      <p:nvGrpSpPr>
        <p:cNvPr id="1" name=""/>
        <p:cNvGrpSpPr/>
        <p:nvPr/>
      </p:nvGrpSpPr>
      <p:grpSpPr>
        <a:xfrm>
          <a:off x="0" y="0"/>
          <a:ext cx="0" cy="0"/>
          <a:chOff x="0" y="0"/>
          <a:chExt cx="0" cy="0"/>
        </a:xfrm>
      </p:grpSpPr>
      <p:sp>
        <p:nvSpPr>
          <p:cNvPr id="6" name="Text Placeholder 8"/>
          <p:cNvSpPr>
            <a:spLocks noGrp="1"/>
          </p:cNvSpPr>
          <p:nvPr>
            <p:ph type="body" sz="quarter" idx="10"/>
          </p:nvPr>
        </p:nvSpPr>
        <p:spPr>
          <a:xfrm>
            <a:off x="609600" y="1333500"/>
            <a:ext cx="7086600" cy="5029200"/>
          </a:xfrm>
        </p:spPr>
        <p:txBody>
          <a:bodyPr/>
          <a:lstStyle>
            <a:lvl1pPr>
              <a:defRPr sz="3200">
                <a:solidFill>
                  <a:srgbClr val="F98A3C"/>
                </a:solidFill>
                <a:latin typeface="Microsoft Sans Serif" panose="020B0604020202020204" pitchFamily="34" charset="0"/>
                <a:cs typeface="Microsoft Sans Serif" panose="020B0604020202020204" pitchFamily="34" charset="0"/>
              </a:defRPr>
            </a:lvl1pPr>
            <a:lvl2pPr marL="742950" indent="-28575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a:defRPr sz="2800">
                <a:solidFill>
                  <a:schemeClr val="bg1"/>
                </a:solidFill>
                <a:latin typeface="Microsoft Sans Serif" panose="020B0604020202020204" pitchFamily="34" charset="0"/>
                <a:cs typeface="Microsoft Sans Serif" panose="020B0604020202020204" pitchFamily="34" charset="0"/>
              </a:defRPr>
            </a:lvl3pPr>
            <a:lvl4pPr marL="1600200" indent="-2286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057400" indent="-2286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8"/>
          <p:cNvSpPr>
            <a:spLocks noGrp="1"/>
          </p:cNvSpPr>
          <p:nvPr>
            <p:ph type="body" sz="quarter" idx="11"/>
          </p:nvPr>
        </p:nvSpPr>
        <p:spPr>
          <a:xfrm>
            <a:off x="9144000" y="1333500"/>
            <a:ext cx="7086600" cy="5029200"/>
          </a:xfrm>
        </p:spPr>
        <p:txBody>
          <a:bodyPr/>
          <a:lstStyle>
            <a:lvl1pPr>
              <a:defRPr sz="3200">
                <a:solidFill>
                  <a:srgbClr val="F98A3C"/>
                </a:solidFill>
                <a:latin typeface="Microsoft Sans Serif" panose="020B0604020202020204" pitchFamily="34" charset="0"/>
                <a:cs typeface="Microsoft Sans Serif" panose="020B0604020202020204" pitchFamily="34" charset="0"/>
              </a:defRPr>
            </a:lvl1pPr>
            <a:lvl2pPr marL="742950" indent="-28575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a:defRPr sz="2800">
                <a:solidFill>
                  <a:schemeClr val="bg1"/>
                </a:solidFill>
                <a:latin typeface="Microsoft Sans Serif" panose="020B0604020202020204" pitchFamily="34" charset="0"/>
                <a:cs typeface="Microsoft Sans Serif" panose="020B0604020202020204" pitchFamily="34" charset="0"/>
              </a:defRPr>
            </a:lvl3pPr>
            <a:lvl4pPr marL="1600200" indent="-2286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057400" indent="-2286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68559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6" name="Picture 2"/>
          <p:cNvPicPr>
            <a:picLocks noChangeAspect="1"/>
          </p:cNvPicPr>
          <p:nvPr userDrawn="1"/>
        </p:nvPicPr>
        <p:blipFill>
          <a:blip r:embed="rId2"/>
          <a:srcRect/>
          <a:stretch>
            <a:fillRect/>
          </a:stretch>
        </p:blipFill>
        <p:spPr>
          <a:xfrm rot="-5400000">
            <a:off x="7891874" y="-7917466"/>
            <a:ext cx="1180375" cy="17021077"/>
          </a:xfrm>
          <a:prstGeom prst="rect">
            <a:avLst/>
          </a:prstGeom>
        </p:spPr>
      </p:pic>
      <p:sp>
        <p:nvSpPr>
          <p:cNvPr id="7" name="Text Placeholder 9"/>
          <p:cNvSpPr>
            <a:spLocks noGrp="1"/>
          </p:cNvSpPr>
          <p:nvPr>
            <p:ph type="body" sz="quarter" idx="10"/>
          </p:nvPr>
        </p:nvSpPr>
        <p:spPr>
          <a:xfrm>
            <a:off x="304800" y="266700"/>
            <a:ext cx="15392400" cy="685800"/>
          </a:xfrm>
        </p:spPr>
        <p:txBody>
          <a:bodyPr>
            <a:noAutofit/>
          </a:bodyPr>
          <a:lstStyle>
            <a:lvl1pPr marL="0" indent="0">
              <a:buNone/>
              <a:defRPr sz="4000">
                <a:solidFill>
                  <a:schemeClr val="bg1"/>
                </a:solidFill>
                <a:latin typeface="Microsoft Sans Serif" panose="020B0604020202020204" pitchFamily="34" charset="0"/>
                <a:cs typeface="Microsoft Sans Serif"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p:txBody>
      </p:sp>
      <p:sp>
        <p:nvSpPr>
          <p:cNvPr id="8" name="Text Placeholder 2"/>
          <p:cNvSpPr>
            <a:spLocks noGrp="1"/>
          </p:cNvSpPr>
          <p:nvPr>
            <p:ph type="body" sz="quarter" idx="11"/>
          </p:nvPr>
        </p:nvSpPr>
        <p:spPr>
          <a:xfrm>
            <a:off x="914400" y="1943100"/>
            <a:ext cx="15544800" cy="60198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lumMod val="50000"/>
                  </a:schemeClr>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chemeClr val="bg1">
                    <a:lumMod val="50000"/>
                  </a:schemeClr>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chemeClr val="bg1">
                    <a:lumMod val="50000"/>
                  </a:schemeClr>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lumMod val="50000"/>
                  </a:schemeClr>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5347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rgbClr val="D9D9D9"/>
        </a:solidFill>
        <a:effectLst/>
      </p:bgPr>
    </p:bg>
    <p:spTree>
      <p:nvGrpSpPr>
        <p:cNvPr id="1" name=""/>
        <p:cNvGrpSpPr/>
        <p:nvPr/>
      </p:nvGrpSpPr>
      <p:grpSpPr>
        <a:xfrm>
          <a:off x="0" y="0"/>
          <a:ext cx="0" cy="0"/>
          <a:chOff x="0" y="0"/>
          <a:chExt cx="0" cy="0"/>
        </a:xfrm>
      </p:grpSpPr>
      <p:pic>
        <p:nvPicPr>
          <p:cNvPr id="6" name="Picture 2"/>
          <p:cNvPicPr>
            <a:picLocks noChangeAspect="1"/>
          </p:cNvPicPr>
          <p:nvPr userDrawn="1"/>
        </p:nvPicPr>
        <p:blipFill>
          <a:blip r:embed="rId2"/>
          <a:srcRect/>
          <a:stretch>
            <a:fillRect/>
          </a:stretch>
        </p:blipFill>
        <p:spPr>
          <a:xfrm rot="-5400000">
            <a:off x="7891874" y="-7917466"/>
            <a:ext cx="1180375" cy="17021077"/>
          </a:xfrm>
          <a:prstGeom prst="rect">
            <a:avLst/>
          </a:prstGeom>
        </p:spPr>
      </p:pic>
      <p:sp>
        <p:nvSpPr>
          <p:cNvPr id="7" name="Text Placeholder 9"/>
          <p:cNvSpPr>
            <a:spLocks noGrp="1"/>
          </p:cNvSpPr>
          <p:nvPr>
            <p:ph type="body" sz="quarter" idx="10"/>
          </p:nvPr>
        </p:nvSpPr>
        <p:spPr>
          <a:xfrm>
            <a:off x="304800" y="266700"/>
            <a:ext cx="15392400" cy="685800"/>
          </a:xfrm>
        </p:spPr>
        <p:txBody>
          <a:bodyPr>
            <a:noAutofit/>
          </a:bodyPr>
          <a:lstStyle>
            <a:lvl1pPr marL="0" indent="0">
              <a:buNone/>
              <a:defRPr sz="4000">
                <a:solidFill>
                  <a:schemeClr val="bg1"/>
                </a:solidFill>
                <a:latin typeface="Microsoft Sans Serif" panose="020B0604020202020204" pitchFamily="34" charset="0"/>
                <a:cs typeface="Microsoft Sans Serif"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p:txBody>
      </p:sp>
      <p:sp>
        <p:nvSpPr>
          <p:cNvPr id="8" name="Text Placeholder 2"/>
          <p:cNvSpPr>
            <a:spLocks noGrp="1"/>
          </p:cNvSpPr>
          <p:nvPr>
            <p:ph type="body" sz="quarter" idx="11" hasCustomPrompt="1"/>
          </p:nvPr>
        </p:nvSpPr>
        <p:spPr>
          <a:xfrm>
            <a:off x="914400" y="1943100"/>
            <a:ext cx="15544800" cy="60198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18"/>
          <p:cNvPicPr>
            <a:picLocks noChangeAspect="1"/>
          </p:cNvPicPr>
          <p:nvPr userDrawn="1"/>
        </p:nvPicPr>
        <p:blipFill>
          <a:blip r:embed="rId3"/>
          <a:srcRect/>
          <a:stretch>
            <a:fillRect/>
          </a:stretch>
        </p:blipFill>
        <p:spPr>
          <a:xfrm>
            <a:off x="16600523" y="8596212"/>
            <a:ext cx="1317554" cy="1324175"/>
          </a:xfrm>
          <a:prstGeom prst="rect">
            <a:avLst/>
          </a:prstGeom>
        </p:spPr>
      </p:pic>
    </p:spTree>
    <p:extLst>
      <p:ext uri="{BB962C8B-B14F-4D97-AF65-F5344CB8AC3E}">
        <p14:creationId xmlns:p14="http://schemas.microsoft.com/office/powerpoint/2010/main" val="3652135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Spokane, WA">
    <p:bg>
      <p:bgPr>
        <a:solidFill>
          <a:srgbClr val="D9D9D9"/>
        </a:solidFill>
        <a:effectLst/>
      </p:bgPr>
    </p:bg>
    <p:spTree>
      <p:nvGrpSpPr>
        <p:cNvPr id="1" name=""/>
        <p:cNvGrpSpPr/>
        <p:nvPr/>
      </p:nvGrpSpPr>
      <p:grpSpPr>
        <a:xfrm>
          <a:off x="0" y="0"/>
          <a:ext cx="0" cy="0"/>
          <a:chOff x="0" y="0"/>
          <a:chExt cx="0" cy="0"/>
        </a:xfrm>
      </p:grpSpPr>
      <p:pic>
        <p:nvPicPr>
          <p:cNvPr id="12" name="Picture 2"/>
          <p:cNvPicPr>
            <a:picLocks noChangeAspect="1"/>
          </p:cNvPicPr>
          <p:nvPr userDrawn="1"/>
        </p:nvPicPr>
        <p:blipFill>
          <a:blip r:embed="rId2"/>
          <a:srcRect l="23220" r="23220"/>
          <a:stretch>
            <a:fillRect/>
          </a:stretch>
        </p:blipFill>
        <p:spPr>
          <a:xfrm>
            <a:off x="2260023" y="-181841"/>
            <a:ext cx="5871119" cy="10962112"/>
          </a:xfrm>
          <a:prstGeom prst="rect">
            <a:avLst/>
          </a:prstGeom>
        </p:spPr>
      </p:pic>
      <p:pic>
        <p:nvPicPr>
          <p:cNvPr id="6" name="Picture 3"/>
          <p:cNvPicPr>
            <a:picLocks noChangeAspect="1"/>
          </p:cNvPicPr>
          <p:nvPr userDrawn="1"/>
        </p:nvPicPr>
        <p:blipFill>
          <a:blip r:embed="rId3"/>
          <a:srcRect/>
          <a:stretch>
            <a:fillRect/>
          </a:stretch>
        </p:blipFill>
        <p:spPr>
          <a:xfrm>
            <a:off x="2255591" y="1338235"/>
            <a:ext cx="529603" cy="7636912"/>
          </a:xfrm>
          <a:prstGeom prst="rect">
            <a:avLst/>
          </a:prstGeom>
        </p:spPr>
      </p:pic>
      <p:pic>
        <p:nvPicPr>
          <p:cNvPr id="7" name="Picture 11"/>
          <p:cNvPicPr>
            <a:picLocks noChangeAspect="1"/>
          </p:cNvPicPr>
          <p:nvPr userDrawn="1"/>
        </p:nvPicPr>
        <p:blipFill>
          <a:blip r:embed="rId4"/>
          <a:srcRect/>
          <a:stretch>
            <a:fillRect/>
          </a:stretch>
        </p:blipFill>
        <p:spPr>
          <a:xfrm>
            <a:off x="369923" y="8596212"/>
            <a:ext cx="1317554" cy="1324175"/>
          </a:xfrm>
          <a:prstGeom prst="rect">
            <a:avLst/>
          </a:prstGeom>
        </p:spPr>
      </p:pic>
      <p:pic>
        <p:nvPicPr>
          <p:cNvPr id="8" name="Picture 12"/>
          <p:cNvPicPr>
            <a:picLocks noChangeAspect="1"/>
          </p:cNvPicPr>
          <p:nvPr userDrawn="1"/>
        </p:nvPicPr>
        <p:blipFill>
          <a:blip r:embed="rId5"/>
          <a:srcRect l="341" r="341"/>
          <a:stretch>
            <a:fillRect/>
          </a:stretch>
        </p:blipFill>
        <p:spPr>
          <a:xfrm>
            <a:off x="2796425" y="3267778"/>
            <a:ext cx="5334717" cy="3580929"/>
          </a:xfrm>
          <a:prstGeom prst="rect">
            <a:avLst/>
          </a:prstGeom>
        </p:spPr>
      </p:pic>
      <p:pic>
        <p:nvPicPr>
          <p:cNvPr id="9" name="Picture 6"/>
          <p:cNvPicPr>
            <a:picLocks noChangeAspect="1"/>
          </p:cNvPicPr>
          <p:nvPr userDrawn="1"/>
        </p:nvPicPr>
        <p:blipFill>
          <a:blip r:embed="rId4">
            <a:alphaModFix amt="26000"/>
          </a:blip>
          <a:srcRect/>
          <a:stretch>
            <a:fillRect/>
          </a:stretch>
        </p:blipFill>
        <p:spPr>
          <a:xfrm>
            <a:off x="10759931" y="353412"/>
            <a:ext cx="9553037" cy="9580176"/>
          </a:xfrm>
          <a:prstGeom prst="rect">
            <a:avLst/>
          </a:prstGeom>
        </p:spPr>
      </p:pic>
      <p:sp>
        <p:nvSpPr>
          <p:cNvPr id="10" name="TextBox 4"/>
          <p:cNvSpPr txBox="1"/>
          <p:nvPr userDrawn="1"/>
        </p:nvSpPr>
        <p:spPr>
          <a:xfrm>
            <a:off x="3133171" y="1636554"/>
            <a:ext cx="4086231"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SPOKANE, WA</a:t>
            </a:r>
          </a:p>
        </p:txBody>
      </p:sp>
      <p:sp>
        <p:nvSpPr>
          <p:cNvPr id="11" name="Text Placeholder 10"/>
          <p:cNvSpPr>
            <a:spLocks noGrp="1"/>
          </p:cNvSpPr>
          <p:nvPr>
            <p:ph type="body" sz="quarter" idx="10"/>
          </p:nvPr>
        </p:nvSpPr>
        <p:spPr>
          <a:xfrm>
            <a:off x="10210800" y="1560513"/>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Box 5"/>
          <p:cNvSpPr txBox="1"/>
          <p:nvPr userDrawn="1"/>
        </p:nvSpPr>
        <p:spPr>
          <a:xfrm>
            <a:off x="3133171" y="2156992"/>
            <a:ext cx="4086231" cy="779347"/>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K</a:t>
            </a:r>
            <a:r>
              <a:rPr lang="en-US" sz="1974" dirty="0">
                <a:solidFill>
                  <a:srgbClr val="FFFFFF"/>
                </a:solidFill>
                <a:latin typeface="Montserrat Extra-Light"/>
              </a:rPr>
              <a:t>eytronic Headquarters</a:t>
            </a:r>
          </a:p>
          <a:p>
            <a:pPr>
              <a:lnSpc>
                <a:spcPts val="3178"/>
              </a:lnSpc>
            </a:pPr>
            <a:endParaRPr lang="en-US" sz="1974" dirty="0">
              <a:solidFill>
                <a:srgbClr val="FFFFFF"/>
              </a:solidFill>
              <a:latin typeface="Montserrat Extra-Light"/>
            </a:endParaRPr>
          </a:p>
        </p:txBody>
      </p:sp>
    </p:spTree>
    <p:extLst>
      <p:ext uri="{BB962C8B-B14F-4D97-AF65-F5344CB8AC3E}">
        <p14:creationId xmlns:p14="http://schemas.microsoft.com/office/powerpoint/2010/main" val="4162071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El Paso, TX">
    <p:bg>
      <p:bgPr>
        <a:solidFill>
          <a:srgbClr val="D9D9D9"/>
        </a:solidFill>
        <a:effectLst/>
      </p:bgPr>
    </p:bg>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alphaModFix amt="26000"/>
          </a:blip>
          <a:srcRect/>
          <a:stretch>
            <a:fillRect/>
          </a:stretch>
        </p:blipFill>
        <p:spPr>
          <a:xfrm>
            <a:off x="-2920875" y="353412"/>
            <a:ext cx="9553037" cy="9580176"/>
          </a:xfrm>
          <a:prstGeom prst="rect">
            <a:avLst/>
          </a:prstGeom>
        </p:spPr>
      </p:pic>
      <p:pic>
        <p:nvPicPr>
          <p:cNvPr id="7" name="Picture 6"/>
          <p:cNvPicPr>
            <a:picLocks noChangeAspect="1"/>
          </p:cNvPicPr>
          <p:nvPr userDrawn="1"/>
        </p:nvPicPr>
        <p:blipFill>
          <a:blip r:embed="rId3"/>
          <a:srcRect l="23220" r="23220"/>
          <a:stretch>
            <a:fillRect/>
          </a:stretch>
        </p:blipFill>
        <p:spPr>
          <a:xfrm>
            <a:off x="10350403" y="-181841"/>
            <a:ext cx="5871119" cy="10962112"/>
          </a:xfrm>
          <a:prstGeom prst="rect">
            <a:avLst/>
          </a:prstGeom>
        </p:spPr>
      </p:pic>
      <p:pic>
        <p:nvPicPr>
          <p:cNvPr id="8" name="Picture 7"/>
          <p:cNvPicPr>
            <a:picLocks noChangeAspect="1"/>
          </p:cNvPicPr>
          <p:nvPr userDrawn="1"/>
        </p:nvPicPr>
        <p:blipFill>
          <a:blip r:embed="rId4"/>
          <a:srcRect/>
          <a:stretch>
            <a:fillRect/>
          </a:stretch>
        </p:blipFill>
        <p:spPr>
          <a:xfrm>
            <a:off x="10345971" y="1338235"/>
            <a:ext cx="529603" cy="7636912"/>
          </a:xfrm>
          <a:prstGeom prst="rect">
            <a:avLst/>
          </a:prstGeom>
        </p:spPr>
      </p:pic>
      <p:pic>
        <p:nvPicPr>
          <p:cNvPr id="9" name="Picture 11"/>
          <p:cNvPicPr>
            <a:picLocks noChangeAspect="1"/>
          </p:cNvPicPr>
          <p:nvPr userDrawn="1"/>
        </p:nvPicPr>
        <p:blipFill>
          <a:blip r:embed="rId5"/>
          <a:srcRect l="465" r="465"/>
          <a:stretch>
            <a:fillRect/>
          </a:stretch>
        </p:blipFill>
        <p:spPr>
          <a:xfrm>
            <a:off x="10886805" y="3267778"/>
            <a:ext cx="5334717" cy="3580929"/>
          </a:xfrm>
          <a:prstGeom prst="rect">
            <a:avLst/>
          </a:prstGeom>
        </p:spPr>
      </p:pic>
      <p:sp>
        <p:nvSpPr>
          <p:cNvPr id="10" name="TextBox 4"/>
          <p:cNvSpPr txBox="1"/>
          <p:nvPr userDrawn="1"/>
        </p:nvSpPr>
        <p:spPr>
          <a:xfrm>
            <a:off x="11223551" y="1338235"/>
            <a:ext cx="4534153"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EL PASO, TEXAS</a:t>
            </a:r>
          </a:p>
        </p:txBody>
      </p:sp>
      <p:sp>
        <p:nvSpPr>
          <p:cNvPr id="11" name="TextBox 5"/>
          <p:cNvSpPr txBox="1"/>
          <p:nvPr userDrawn="1"/>
        </p:nvSpPr>
        <p:spPr>
          <a:xfrm>
            <a:off x="11223551" y="1914051"/>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W</a:t>
            </a:r>
            <a:r>
              <a:rPr lang="en-US" sz="1974" dirty="0">
                <a:solidFill>
                  <a:srgbClr val="FFFFFF"/>
                </a:solidFill>
                <a:latin typeface="Montserrat Extra-Light"/>
              </a:rPr>
              <a:t>orldwide Distribution Center</a:t>
            </a:r>
          </a:p>
        </p:txBody>
      </p:sp>
      <p:sp>
        <p:nvSpPr>
          <p:cNvPr id="12" name="Text Placeholder 11"/>
          <p:cNvSpPr>
            <a:spLocks noGrp="1"/>
          </p:cNvSpPr>
          <p:nvPr>
            <p:ph type="body" sz="quarter" idx="10"/>
          </p:nvPr>
        </p:nvSpPr>
        <p:spPr>
          <a:xfrm>
            <a:off x="3225123" y="1562100"/>
            <a:ext cx="6147478" cy="8079989"/>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2544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Fayetteville, AR">
    <p:bg>
      <p:bgPr>
        <a:solidFill>
          <a:srgbClr val="D9D9D9"/>
        </a:solidFill>
        <a:effectLst/>
      </p:bgPr>
    </p:bg>
    <p:spTree>
      <p:nvGrpSpPr>
        <p:cNvPr id="1" name=""/>
        <p:cNvGrpSpPr/>
        <p:nvPr/>
      </p:nvGrpSpPr>
      <p:grpSpPr>
        <a:xfrm>
          <a:off x="0" y="0"/>
          <a:ext cx="0" cy="0"/>
          <a:chOff x="0" y="0"/>
          <a:chExt cx="0" cy="0"/>
        </a:xfrm>
      </p:grpSpPr>
      <p:pic>
        <p:nvPicPr>
          <p:cNvPr id="6" name="Picture 8"/>
          <p:cNvPicPr>
            <a:picLocks noChangeAspect="1"/>
          </p:cNvPicPr>
          <p:nvPr userDrawn="1"/>
        </p:nvPicPr>
        <p:blipFill>
          <a:blip r:embed="rId2"/>
          <a:srcRect/>
          <a:stretch>
            <a:fillRect/>
          </a:stretch>
        </p:blipFill>
        <p:spPr>
          <a:xfrm>
            <a:off x="369923" y="8596212"/>
            <a:ext cx="1317554" cy="1324175"/>
          </a:xfrm>
          <a:prstGeom prst="rect">
            <a:avLst/>
          </a:prstGeom>
        </p:spPr>
      </p:pic>
      <p:pic>
        <p:nvPicPr>
          <p:cNvPr id="7" name="Picture 2"/>
          <p:cNvPicPr>
            <a:picLocks noChangeAspect="1"/>
          </p:cNvPicPr>
          <p:nvPr userDrawn="1"/>
        </p:nvPicPr>
        <p:blipFill>
          <a:blip r:embed="rId3"/>
          <a:srcRect l="23220" r="23220"/>
          <a:stretch>
            <a:fillRect/>
          </a:stretch>
        </p:blipFill>
        <p:spPr>
          <a:xfrm>
            <a:off x="2260023" y="-181841"/>
            <a:ext cx="5871119" cy="10962112"/>
          </a:xfrm>
          <a:prstGeom prst="rect">
            <a:avLst/>
          </a:prstGeom>
        </p:spPr>
      </p:pic>
      <p:pic>
        <p:nvPicPr>
          <p:cNvPr id="8" name="Picture 3"/>
          <p:cNvPicPr>
            <a:picLocks noChangeAspect="1"/>
          </p:cNvPicPr>
          <p:nvPr userDrawn="1"/>
        </p:nvPicPr>
        <p:blipFill>
          <a:blip r:embed="rId4"/>
          <a:srcRect/>
          <a:stretch>
            <a:fillRect/>
          </a:stretch>
        </p:blipFill>
        <p:spPr>
          <a:xfrm>
            <a:off x="2255591" y="1338235"/>
            <a:ext cx="529603" cy="7636912"/>
          </a:xfrm>
          <a:prstGeom prst="rect">
            <a:avLst/>
          </a:prstGeom>
        </p:spPr>
      </p:pic>
      <p:sp>
        <p:nvSpPr>
          <p:cNvPr id="9" name="TextBox 8"/>
          <p:cNvSpPr txBox="1"/>
          <p:nvPr userDrawn="1"/>
        </p:nvSpPr>
        <p:spPr>
          <a:xfrm>
            <a:off x="3133171" y="1636554"/>
            <a:ext cx="4751715"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FAYETTEVILLE, AR</a:t>
            </a:r>
          </a:p>
        </p:txBody>
      </p:sp>
      <p:sp>
        <p:nvSpPr>
          <p:cNvPr id="10" name="TextBox 9"/>
          <p:cNvSpPr txBox="1"/>
          <p:nvPr userDrawn="1"/>
        </p:nvSpPr>
        <p:spPr>
          <a:xfrm>
            <a:off x="3133171" y="2156992"/>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M</a:t>
            </a:r>
            <a:r>
              <a:rPr lang="en-US" sz="1974" dirty="0">
                <a:solidFill>
                  <a:srgbClr val="FFFFFF"/>
                </a:solidFill>
                <a:latin typeface="Montserrat Extra-Light"/>
              </a:rPr>
              <a:t>anufacturing</a:t>
            </a:r>
          </a:p>
        </p:txBody>
      </p:sp>
      <p:sp>
        <p:nvSpPr>
          <p:cNvPr id="11" name="Text Placeholder 10"/>
          <p:cNvSpPr>
            <a:spLocks noGrp="1"/>
          </p:cNvSpPr>
          <p:nvPr>
            <p:ph type="body" sz="quarter" idx="10"/>
          </p:nvPr>
        </p:nvSpPr>
        <p:spPr>
          <a:xfrm>
            <a:off x="10210800" y="1562100"/>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2" name="Picture 6"/>
          <p:cNvPicPr>
            <a:picLocks noChangeAspect="1"/>
          </p:cNvPicPr>
          <p:nvPr userDrawn="1"/>
        </p:nvPicPr>
        <p:blipFill>
          <a:blip r:embed="rId2">
            <a:alphaModFix amt="26000"/>
          </a:blip>
          <a:srcRect/>
          <a:stretch>
            <a:fillRect/>
          </a:stretch>
        </p:blipFill>
        <p:spPr>
          <a:xfrm>
            <a:off x="10759931" y="353412"/>
            <a:ext cx="9553037" cy="9580176"/>
          </a:xfrm>
          <a:prstGeom prst="rect">
            <a:avLst/>
          </a:prstGeom>
        </p:spPr>
      </p:pic>
      <p:pic>
        <p:nvPicPr>
          <p:cNvPr id="13" name="Picture 9"/>
          <p:cNvPicPr>
            <a:picLocks noChangeAspect="1"/>
          </p:cNvPicPr>
          <p:nvPr userDrawn="1"/>
        </p:nvPicPr>
        <p:blipFill>
          <a:blip r:embed="rId5"/>
          <a:srcRect l="10496" r="10496"/>
          <a:stretch>
            <a:fillRect/>
          </a:stretch>
        </p:blipFill>
        <p:spPr>
          <a:xfrm>
            <a:off x="2796425" y="3267778"/>
            <a:ext cx="5334717" cy="3580929"/>
          </a:xfrm>
          <a:prstGeom prst="rect">
            <a:avLst/>
          </a:prstGeom>
        </p:spPr>
      </p:pic>
    </p:spTree>
    <p:extLst>
      <p:ext uri="{BB962C8B-B14F-4D97-AF65-F5344CB8AC3E}">
        <p14:creationId xmlns:p14="http://schemas.microsoft.com/office/powerpoint/2010/main" val="4162001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Oakdale, MN">
    <p:bg>
      <p:bgPr>
        <a:solidFill>
          <a:srgbClr val="D9D9D9"/>
        </a:solidFill>
        <a:effectLst/>
      </p:bgPr>
    </p:bg>
    <p:spTree>
      <p:nvGrpSpPr>
        <p:cNvPr id="1" name=""/>
        <p:cNvGrpSpPr/>
        <p:nvPr/>
      </p:nvGrpSpPr>
      <p:grpSpPr>
        <a:xfrm>
          <a:off x="0" y="0"/>
          <a:ext cx="0" cy="0"/>
          <a:chOff x="0" y="0"/>
          <a:chExt cx="0" cy="0"/>
        </a:xfrm>
      </p:grpSpPr>
      <p:pic>
        <p:nvPicPr>
          <p:cNvPr id="6" name="Picture 2"/>
          <p:cNvPicPr>
            <a:picLocks noChangeAspect="1"/>
          </p:cNvPicPr>
          <p:nvPr userDrawn="1"/>
        </p:nvPicPr>
        <p:blipFill>
          <a:blip r:embed="rId2"/>
          <a:srcRect l="23220" r="23220"/>
          <a:stretch>
            <a:fillRect/>
          </a:stretch>
        </p:blipFill>
        <p:spPr>
          <a:xfrm>
            <a:off x="10350403" y="-181841"/>
            <a:ext cx="5871119" cy="10962112"/>
          </a:xfrm>
          <a:prstGeom prst="rect">
            <a:avLst/>
          </a:prstGeom>
        </p:spPr>
      </p:pic>
      <p:pic>
        <p:nvPicPr>
          <p:cNvPr id="7" name="Picture 3"/>
          <p:cNvPicPr>
            <a:picLocks noChangeAspect="1"/>
          </p:cNvPicPr>
          <p:nvPr userDrawn="1"/>
        </p:nvPicPr>
        <p:blipFill>
          <a:blip r:embed="rId3"/>
          <a:srcRect/>
          <a:stretch>
            <a:fillRect/>
          </a:stretch>
        </p:blipFill>
        <p:spPr>
          <a:xfrm>
            <a:off x="10345971" y="1338235"/>
            <a:ext cx="529603" cy="7636912"/>
          </a:xfrm>
          <a:prstGeom prst="rect">
            <a:avLst/>
          </a:prstGeom>
        </p:spPr>
      </p:pic>
      <p:sp>
        <p:nvSpPr>
          <p:cNvPr id="8" name="TextBox 4"/>
          <p:cNvSpPr txBox="1"/>
          <p:nvPr userDrawn="1"/>
        </p:nvSpPr>
        <p:spPr>
          <a:xfrm>
            <a:off x="11223551" y="1636554"/>
            <a:ext cx="4534153"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OAKDALE, MN</a:t>
            </a:r>
          </a:p>
        </p:txBody>
      </p:sp>
      <p:sp>
        <p:nvSpPr>
          <p:cNvPr id="9" name="TextBox 5"/>
          <p:cNvSpPr txBox="1"/>
          <p:nvPr userDrawn="1"/>
        </p:nvSpPr>
        <p:spPr>
          <a:xfrm>
            <a:off x="11223551" y="2156992"/>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M</a:t>
            </a:r>
            <a:r>
              <a:rPr lang="en-US" sz="1974" dirty="0">
                <a:solidFill>
                  <a:srgbClr val="FFFFFF"/>
                </a:solidFill>
                <a:latin typeface="Montserrat Extra-Light"/>
              </a:rPr>
              <a:t>anufacturing</a:t>
            </a:r>
          </a:p>
        </p:txBody>
      </p:sp>
      <p:sp>
        <p:nvSpPr>
          <p:cNvPr id="10" name="Text Placeholder 11"/>
          <p:cNvSpPr>
            <a:spLocks noGrp="1"/>
          </p:cNvSpPr>
          <p:nvPr>
            <p:ph type="body" sz="quarter" idx="10"/>
          </p:nvPr>
        </p:nvSpPr>
        <p:spPr>
          <a:xfrm>
            <a:off x="3225123" y="1562100"/>
            <a:ext cx="6147478" cy="8079989"/>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8"/>
          <p:cNvPicPr>
            <a:picLocks noChangeAspect="1"/>
          </p:cNvPicPr>
          <p:nvPr userDrawn="1"/>
        </p:nvPicPr>
        <p:blipFill>
          <a:blip r:embed="rId4"/>
          <a:srcRect l="372" r="372"/>
          <a:stretch>
            <a:fillRect/>
          </a:stretch>
        </p:blipFill>
        <p:spPr>
          <a:xfrm>
            <a:off x="10886805" y="3267778"/>
            <a:ext cx="5334717" cy="3580929"/>
          </a:xfrm>
          <a:prstGeom prst="rect">
            <a:avLst/>
          </a:prstGeom>
        </p:spPr>
      </p:pic>
      <p:pic>
        <p:nvPicPr>
          <p:cNvPr id="30" name="Picture 29"/>
          <p:cNvPicPr>
            <a:picLocks noChangeAspect="1"/>
          </p:cNvPicPr>
          <p:nvPr userDrawn="1"/>
        </p:nvPicPr>
        <p:blipFill>
          <a:blip r:embed="rId5">
            <a:alphaModFix amt="26000"/>
          </a:blip>
          <a:srcRect/>
          <a:stretch>
            <a:fillRect/>
          </a:stretch>
        </p:blipFill>
        <p:spPr>
          <a:xfrm>
            <a:off x="-2920875" y="353412"/>
            <a:ext cx="9553037" cy="9580176"/>
          </a:xfrm>
          <a:prstGeom prst="rect">
            <a:avLst/>
          </a:prstGeom>
        </p:spPr>
      </p:pic>
    </p:spTree>
    <p:extLst>
      <p:ext uri="{BB962C8B-B14F-4D97-AF65-F5344CB8AC3E}">
        <p14:creationId xmlns:p14="http://schemas.microsoft.com/office/powerpoint/2010/main" val="1109682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Corinth, MS">
    <p:bg>
      <p:bgPr>
        <a:solidFill>
          <a:srgbClr val="D9D9D9"/>
        </a:solidFill>
        <a:effectLst/>
      </p:bgPr>
    </p:bg>
    <p:spTree>
      <p:nvGrpSpPr>
        <p:cNvPr id="1" name=""/>
        <p:cNvGrpSpPr/>
        <p:nvPr/>
      </p:nvGrpSpPr>
      <p:grpSpPr>
        <a:xfrm>
          <a:off x="0" y="0"/>
          <a:ext cx="0" cy="0"/>
          <a:chOff x="0" y="0"/>
          <a:chExt cx="0" cy="0"/>
        </a:xfrm>
      </p:grpSpPr>
      <p:pic>
        <p:nvPicPr>
          <p:cNvPr id="6" name="Picture 8"/>
          <p:cNvPicPr>
            <a:picLocks noChangeAspect="1"/>
          </p:cNvPicPr>
          <p:nvPr userDrawn="1"/>
        </p:nvPicPr>
        <p:blipFill>
          <a:blip r:embed="rId2"/>
          <a:srcRect/>
          <a:stretch>
            <a:fillRect/>
          </a:stretch>
        </p:blipFill>
        <p:spPr>
          <a:xfrm>
            <a:off x="369923" y="8596212"/>
            <a:ext cx="1317554" cy="1324175"/>
          </a:xfrm>
          <a:prstGeom prst="rect">
            <a:avLst/>
          </a:prstGeom>
        </p:spPr>
      </p:pic>
      <p:pic>
        <p:nvPicPr>
          <p:cNvPr id="7" name="Picture 2"/>
          <p:cNvPicPr>
            <a:picLocks noChangeAspect="1"/>
          </p:cNvPicPr>
          <p:nvPr userDrawn="1"/>
        </p:nvPicPr>
        <p:blipFill>
          <a:blip r:embed="rId3"/>
          <a:srcRect l="23220" r="23220"/>
          <a:stretch>
            <a:fillRect/>
          </a:stretch>
        </p:blipFill>
        <p:spPr>
          <a:xfrm>
            <a:off x="2260023" y="-181841"/>
            <a:ext cx="5871119" cy="10962112"/>
          </a:xfrm>
          <a:prstGeom prst="rect">
            <a:avLst/>
          </a:prstGeom>
        </p:spPr>
      </p:pic>
      <p:pic>
        <p:nvPicPr>
          <p:cNvPr id="8" name="Picture 3"/>
          <p:cNvPicPr>
            <a:picLocks noChangeAspect="1"/>
          </p:cNvPicPr>
          <p:nvPr userDrawn="1"/>
        </p:nvPicPr>
        <p:blipFill>
          <a:blip r:embed="rId4"/>
          <a:srcRect/>
          <a:stretch>
            <a:fillRect/>
          </a:stretch>
        </p:blipFill>
        <p:spPr>
          <a:xfrm>
            <a:off x="2255591" y="1338235"/>
            <a:ext cx="529603" cy="7636912"/>
          </a:xfrm>
          <a:prstGeom prst="rect">
            <a:avLst/>
          </a:prstGeom>
        </p:spPr>
      </p:pic>
      <p:sp>
        <p:nvSpPr>
          <p:cNvPr id="9" name="TextBox 4"/>
          <p:cNvSpPr txBox="1"/>
          <p:nvPr userDrawn="1"/>
        </p:nvSpPr>
        <p:spPr>
          <a:xfrm>
            <a:off x="3133171" y="1636554"/>
            <a:ext cx="4751715"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CORINTH, MS</a:t>
            </a:r>
          </a:p>
        </p:txBody>
      </p:sp>
      <p:sp>
        <p:nvSpPr>
          <p:cNvPr id="10" name="TextBox 5"/>
          <p:cNvSpPr txBox="1"/>
          <p:nvPr userDrawn="1"/>
        </p:nvSpPr>
        <p:spPr>
          <a:xfrm>
            <a:off x="3133171" y="2156992"/>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M</a:t>
            </a:r>
            <a:r>
              <a:rPr lang="en-US" sz="1974" dirty="0">
                <a:solidFill>
                  <a:srgbClr val="FFFFFF"/>
                </a:solidFill>
                <a:latin typeface="Montserrat Extra-Light"/>
              </a:rPr>
              <a:t>anufacturing</a:t>
            </a:r>
          </a:p>
        </p:txBody>
      </p:sp>
      <p:pic>
        <p:nvPicPr>
          <p:cNvPr id="11" name="Picture 10"/>
          <p:cNvPicPr>
            <a:picLocks noChangeAspect="1"/>
          </p:cNvPicPr>
          <p:nvPr userDrawn="1"/>
        </p:nvPicPr>
        <p:blipFill>
          <a:blip r:embed="rId2">
            <a:alphaModFix amt="26000"/>
          </a:blip>
          <a:srcRect/>
          <a:stretch>
            <a:fillRect/>
          </a:stretch>
        </p:blipFill>
        <p:spPr>
          <a:xfrm>
            <a:off x="10759931" y="353412"/>
            <a:ext cx="9553037" cy="9580176"/>
          </a:xfrm>
          <a:prstGeom prst="rect">
            <a:avLst/>
          </a:prstGeom>
        </p:spPr>
      </p:pic>
      <p:pic>
        <p:nvPicPr>
          <p:cNvPr id="12" name="Picture 9"/>
          <p:cNvPicPr>
            <a:picLocks noChangeAspect="1"/>
          </p:cNvPicPr>
          <p:nvPr userDrawn="1"/>
        </p:nvPicPr>
        <p:blipFill>
          <a:blip r:embed="rId5"/>
          <a:srcRect l="372" r="372"/>
          <a:stretch>
            <a:fillRect/>
          </a:stretch>
        </p:blipFill>
        <p:spPr>
          <a:xfrm>
            <a:off x="2796425" y="3267778"/>
            <a:ext cx="5334717" cy="3580929"/>
          </a:xfrm>
          <a:prstGeom prst="rect">
            <a:avLst/>
          </a:prstGeom>
        </p:spPr>
      </p:pic>
      <p:sp>
        <p:nvSpPr>
          <p:cNvPr id="13" name="Text Placeholder 10"/>
          <p:cNvSpPr>
            <a:spLocks noGrp="1"/>
          </p:cNvSpPr>
          <p:nvPr>
            <p:ph type="body" sz="quarter" idx="10"/>
          </p:nvPr>
        </p:nvSpPr>
        <p:spPr>
          <a:xfrm>
            <a:off x="10210800" y="1560513"/>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00505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Shanghai, China">
    <p:bg>
      <p:bgPr>
        <a:solidFill>
          <a:srgbClr val="D9D9D9"/>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rcRect l="23220" r="23220"/>
          <a:stretch>
            <a:fillRect/>
          </a:stretch>
        </p:blipFill>
        <p:spPr>
          <a:xfrm>
            <a:off x="10350403" y="-181841"/>
            <a:ext cx="5871119" cy="10962112"/>
          </a:xfrm>
          <a:prstGeom prst="rect">
            <a:avLst/>
          </a:prstGeom>
        </p:spPr>
      </p:pic>
      <p:pic>
        <p:nvPicPr>
          <p:cNvPr id="7" name="Picture 3"/>
          <p:cNvPicPr>
            <a:picLocks noChangeAspect="1"/>
          </p:cNvPicPr>
          <p:nvPr userDrawn="1"/>
        </p:nvPicPr>
        <p:blipFill>
          <a:blip r:embed="rId3"/>
          <a:srcRect/>
          <a:stretch>
            <a:fillRect/>
          </a:stretch>
        </p:blipFill>
        <p:spPr>
          <a:xfrm>
            <a:off x="10345971" y="1338235"/>
            <a:ext cx="529603" cy="7636912"/>
          </a:xfrm>
          <a:prstGeom prst="rect">
            <a:avLst/>
          </a:prstGeom>
        </p:spPr>
      </p:pic>
      <p:pic>
        <p:nvPicPr>
          <p:cNvPr id="8" name="Picture 8"/>
          <p:cNvPicPr>
            <a:picLocks noChangeAspect="1"/>
          </p:cNvPicPr>
          <p:nvPr userDrawn="1"/>
        </p:nvPicPr>
        <p:blipFill>
          <a:blip r:embed="rId4"/>
          <a:srcRect l="341" r="341"/>
          <a:stretch>
            <a:fillRect/>
          </a:stretch>
        </p:blipFill>
        <p:spPr>
          <a:xfrm>
            <a:off x="10886805" y="3267778"/>
            <a:ext cx="5334717" cy="3580929"/>
          </a:xfrm>
          <a:prstGeom prst="rect">
            <a:avLst/>
          </a:prstGeom>
        </p:spPr>
      </p:pic>
      <p:sp>
        <p:nvSpPr>
          <p:cNvPr id="9" name="TextBox 8"/>
          <p:cNvSpPr txBox="1"/>
          <p:nvPr userDrawn="1"/>
        </p:nvSpPr>
        <p:spPr>
          <a:xfrm>
            <a:off x="11223551" y="1636554"/>
            <a:ext cx="4777311"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SHANGHAI, CHINA</a:t>
            </a:r>
          </a:p>
        </p:txBody>
      </p:sp>
      <p:sp>
        <p:nvSpPr>
          <p:cNvPr id="10" name="TextBox 9"/>
          <p:cNvSpPr txBox="1"/>
          <p:nvPr userDrawn="1"/>
        </p:nvSpPr>
        <p:spPr>
          <a:xfrm>
            <a:off x="11223551" y="2156992"/>
            <a:ext cx="4086231" cy="376372"/>
          </a:xfrm>
          <a:prstGeom prst="rect">
            <a:avLst/>
          </a:prstGeom>
        </p:spPr>
        <p:txBody>
          <a:bodyPr lIns="0" tIns="0" rIns="0" bIns="0" rtlCol="0" anchor="t">
            <a:spAutoFit/>
          </a:bodyPr>
          <a:lstStyle/>
          <a:p>
            <a:pPr>
              <a:lnSpc>
                <a:spcPts val="3178"/>
              </a:lnSpc>
            </a:pPr>
            <a:r>
              <a:rPr lang="en-US" sz="1974">
                <a:solidFill>
                  <a:srgbClr val="FFFFFF"/>
                </a:solidFill>
                <a:latin typeface="Montserrat Extra-Bold"/>
              </a:rPr>
              <a:t>M</a:t>
            </a:r>
            <a:r>
              <a:rPr lang="en-US" sz="1974">
                <a:solidFill>
                  <a:srgbClr val="FFFFFF"/>
                </a:solidFill>
                <a:latin typeface="Montserrat Extra-Light"/>
              </a:rPr>
              <a:t>anufacturing</a:t>
            </a:r>
          </a:p>
        </p:txBody>
      </p:sp>
      <p:pic>
        <p:nvPicPr>
          <p:cNvPr id="11" name="Picture 10"/>
          <p:cNvPicPr>
            <a:picLocks noChangeAspect="1"/>
          </p:cNvPicPr>
          <p:nvPr userDrawn="1"/>
        </p:nvPicPr>
        <p:blipFill>
          <a:blip r:embed="rId5">
            <a:alphaModFix amt="26000"/>
          </a:blip>
          <a:srcRect/>
          <a:stretch>
            <a:fillRect/>
          </a:stretch>
        </p:blipFill>
        <p:spPr>
          <a:xfrm>
            <a:off x="-2920875" y="353412"/>
            <a:ext cx="9553037" cy="9580176"/>
          </a:xfrm>
          <a:prstGeom prst="rect">
            <a:avLst/>
          </a:prstGeom>
        </p:spPr>
      </p:pic>
      <p:sp>
        <p:nvSpPr>
          <p:cNvPr id="12" name="Text Placeholder 11"/>
          <p:cNvSpPr>
            <a:spLocks noGrp="1"/>
          </p:cNvSpPr>
          <p:nvPr>
            <p:ph type="body" sz="quarter" idx="10"/>
          </p:nvPr>
        </p:nvSpPr>
        <p:spPr>
          <a:xfrm>
            <a:off x="3225123" y="1562100"/>
            <a:ext cx="6147478" cy="8079989"/>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8569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Da Nang, Vietnam">
    <p:bg>
      <p:bgPr>
        <a:solidFill>
          <a:srgbClr val="D9D9D9"/>
        </a:solidFill>
        <a:effectLst/>
      </p:bgPr>
    </p:bg>
    <p:spTree>
      <p:nvGrpSpPr>
        <p:cNvPr id="1" name=""/>
        <p:cNvGrpSpPr/>
        <p:nvPr/>
      </p:nvGrpSpPr>
      <p:grpSpPr>
        <a:xfrm>
          <a:off x="0" y="0"/>
          <a:ext cx="0" cy="0"/>
          <a:chOff x="0" y="0"/>
          <a:chExt cx="0" cy="0"/>
        </a:xfrm>
      </p:grpSpPr>
      <p:pic>
        <p:nvPicPr>
          <p:cNvPr id="6" name="Picture 8"/>
          <p:cNvPicPr>
            <a:picLocks noChangeAspect="1"/>
          </p:cNvPicPr>
          <p:nvPr userDrawn="1"/>
        </p:nvPicPr>
        <p:blipFill>
          <a:blip r:embed="rId2"/>
          <a:srcRect/>
          <a:stretch>
            <a:fillRect/>
          </a:stretch>
        </p:blipFill>
        <p:spPr>
          <a:xfrm>
            <a:off x="369923" y="8596212"/>
            <a:ext cx="1317554" cy="1324175"/>
          </a:xfrm>
          <a:prstGeom prst="rect">
            <a:avLst/>
          </a:prstGeom>
        </p:spPr>
      </p:pic>
      <p:pic>
        <p:nvPicPr>
          <p:cNvPr id="7" name="Picture 6"/>
          <p:cNvPicPr>
            <a:picLocks noChangeAspect="1"/>
          </p:cNvPicPr>
          <p:nvPr userDrawn="1"/>
        </p:nvPicPr>
        <p:blipFill>
          <a:blip r:embed="rId3"/>
          <a:srcRect l="23220" r="23220"/>
          <a:stretch>
            <a:fillRect/>
          </a:stretch>
        </p:blipFill>
        <p:spPr>
          <a:xfrm>
            <a:off x="2260023" y="-181841"/>
            <a:ext cx="5871119" cy="10962112"/>
          </a:xfrm>
          <a:prstGeom prst="rect">
            <a:avLst/>
          </a:prstGeom>
        </p:spPr>
      </p:pic>
      <p:pic>
        <p:nvPicPr>
          <p:cNvPr id="8" name="Picture 7"/>
          <p:cNvPicPr>
            <a:picLocks noChangeAspect="1"/>
          </p:cNvPicPr>
          <p:nvPr userDrawn="1"/>
        </p:nvPicPr>
        <p:blipFill>
          <a:blip r:embed="rId4"/>
          <a:srcRect/>
          <a:stretch>
            <a:fillRect/>
          </a:stretch>
        </p:blipFill>
        <p:spPr>
          <a:xfrm>
            <a:off x="2255591" y="1338235"/>
            <a:ext cx="529603" cy="7636912"/>
          </a:xfrm>
          <a:prstGeom prst="rect">
            <a:avLst/>
          </a:prstGeom>
        </p:spPr>
      </p:pic>
      <p:sp>
        <p:nvSpPr>
          <p:cNvPr id="9" name="TextBox 8"/>
          <p:cNvSpPr txBox="1"/>
          <p:nvPr userDrawn="1"/>
        </p:nvSpPr>
        <p:spPr>
          <a:xfrm>
            <a:off x="3133171" y="1345533"/>
            <a:ext cx="5253926" cy="503782"/>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DA NANG, </a:t>
            </a:r>
          </a:p>
          <a:p>
            <a:pPr>
              <a:lnSpc>
                <a:spcPts val="4011"/>
              </a:lnSpc>
            </a:pPr>
            <a:r>
              <a:rPr lang="en-US" sz="3343" b="1" spc="220" dirty="0">
                <a:solidFill>
                  <a:srgbClr val="F58431"/>
                </a:solidFill>
                <a:latin typeface="Montserrat Extra-Bold"/>
              </a:rPr>
              <a:t>VIETNAM</a:t>
            </a:r>
          </a:p>
        </p:txBody>
      </p:sp>
      <p:sp>
        <p:nvSpPr>
          <p:cNvPr id="10" name="TextBox 9"/>
          <p:cNvSpPr txBox="1"/>
          <p:nvPr userDrawn="1"/>
        </p:nvSpPr>
        <p:spPr>
          <a:xfrm>
            <a:off x="3133171" y="2352285"/>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M</a:t>
            </a:r>
            <a:r>
              <a:rPr lang="en-US" sz="1974" dirty="0">
                <a:solidFill>
                  <a:srgbClr val="FFFFFF"/>
                </a:solidFill>
                <a:latin typeface="Montserrat Extra-Light"/>
              </a:rPr>
              <a:t>anufacturing</a:t>
            </a:r>
          </a:p>
        </p:txBody>
      </p:sp>
      <p:pic>
        <p:nvPicPr>
          <p:cNvPr id="11" name="Picture 9"/>
          <p:cNvPicPr>
            <a:picLocks noChangeAspect="1"/>
          </p:cNvPicPr>
          <p:nvPr userDrawn="1"/>
        </p:nvPicPr>
        <p:blipFill>
          <a:blip r:embed="rId5"/>
          <a:srcRect l="279" r="279"/>
          <a:stretch>
            <a:fillRect/>
          </a:stretch>
        </p:blipFill>
        <p:spPr>
          <a:xfrm>
            <a:off x="2796425" y="3267778"/>
            <a:ext cx="5334717" cy="3580929"/>
          </a:xfrm>
          <a:prstGeom prst="rect">
            <a:avLst/>
          </a:prstGeom>
        </p:spPr>
      </p:pic>
      <p:sp>
        <p:nvSpPr>
          <p:cNvPr id="12" name="Text Placeholder 10"/>
          <p:cNvSpPr>
            <a:spLocks noGrp="1"/>
          </p:cNvSpPr>
          <p:nvPr>
            <p:ph type="body" sz="quarter" idx="10"/>
          </p:nvPr>
        </p:nvSpPr>
        <p:spPr>
          <a:xfrm>
            <a:off x="10210800" y="1562100"/>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3" name="Picture 6"/>
          <p:cNvPicPr>
            <a:picLocks noChangeAspect="1"/>
          </p:cNvPicPr>
          <p:nvPr userDrawn="1"/>
        </p:nvPicPr>
        <p:blipFill>
          <a:blip r:embed="rId2">
            <a:alphaModFix amt="26000"/>
          </a:blip>
          <a:srcRect/>
          <a:stretch>
            <a:fillRect/>
          </a:stretch>
        </p:blipFill>
        <p:spPr>
          <a:xfrm>
            <a:off x="10759931" y="353412"/>
            <a:ext cx="9553037" cy="9580176"/>
          </a:xfrm>
          <a:prstGeom prst="rect">
            <a:avLst/>
          </a:prstGeom>
        </p:spPr>
      </p:pic>
    </p:spTree>
    <p:extLst>
      <p:ext uri="{BB962C8B-B14F-4D97-AF65-F5344CB8AC3E}">
        <p14:creationId xmlns:p14="http://schemas.microsoft.com/office/powerpoint/2010/main" val="4224552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Juarez, Mexico">
    <p:bg>
      <p:bgPr>
        <a:solidFill>
          <a:srgbClr val="D9D9D9"/>
        </a:solidFill>
        <a:effectLst/>
      </p:bgPr>
    </p:bg>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alphaModFix amt="26000"/>
          </a:blip>
          <a:srcRect/>
          <a:stretch>
            <a:fillRect/>
          </a:stretch>
        </p:blipFill>
        <p:spPr>
          <a:xfrm>
            <a:off x="-2856886" y="353412"/>
            <a:ext cx="9553037" cy="9580176"/>
          </a:xfrm>
          <a:prstGeom prst="rect">
            <a:avLst/>
          </a:prstGeom>
        </p:spPr>
      </p:pic>
      <p:pic>
        <p:nvPicPr>
          <p:cNvPr id="7" name="Picture 2"/>
          <p:cNvPicPr>
            <a:picLocks noChangeAspect="1"/>
          </p:cNvPicPr>
          <p:nvPr userDrawn="1"/>
        </p:nvPicPr>
        <p:blipFill>
          <a:blip r:embed="rId3"/>
          <a:srcRect l="23220" r="23220"/>
          <a:stretch>
            <a:fillRect/>
          </a:stretch>
        </p:blipFill>
        <p:spPr>
          <a:xfrm>
            <a:off x="10350403" y="-181841"/>
            <a:ext cx="5871119" cy="10962112"/>
          </a:xfrm>
          <a:prstGeom prst="rect">
            <a:avLst/>
          </a:prstGeom>
        </p:spPr>
      </p:pic>
      <p:sp>
        <p:nvSpPr>
          <p:cNvPr id="9" name="TextBox 8"/>
          <p:cNvSpPr txBox="1"/>
          <p:nvPr userDrawn="1"/>
        </p:nvSpPr>
        <p:spPr>
          <a:xfrm>
            <a:off x="11223551" y="1636554"/>
            <a:ext cx="4777311" cy="512961"/>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JUAREZ, MEXICO</a:t>
            </a:r>
          </a:p>
        </p:txBody>
      </p:sp>
      <p:sp>
        <p:nvSpPr>
          <p:cNvPr id="10" name="TextBox 9"/>
          <p:cNvSpPr txBox="1"/>
          <p:nvPr userDrawn="1"/>
        </p:nvSpPr>
        <p:spPr>
          <a:xfrm>
            <a:off x="11223551" y="2156992"/>
            <a:ext cx="4086231" cy="376372"/>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M</a:t>
            </a:r>
            <a:r>
              <a:rPr lang="en-US" sz="1974" dirty="0">
                <a:solidFill>
                  <a:srgbClr val="FFFFFF"/>
                </a:solidFill>
                <a:latin typeface="Montserrat Extra-Light"/>
              </a:rPr>
              <a:t>anufacturing</a:t>
            </a:r>
          </a:p>
        </p:txBody>
      </p:sp>
      <p:sp>
        <p:nvSpPr>
          <p:cNvPr id="12" name="Text Placeholder 11"/>
          <p:cNvSpPr>
            <a:spLocks noGrp="1"/>
          </p:cNvSpPr>
          <p:nvPr>
            <p:ph type="body" sz="quarter" idx="10"/>
          </p:nvPr>
        </p:nvSpPr>
        <p:spPr>
          <a:xfrm>
            <a:off x="3225123" y="2171700"/>
            <a:ext cx="6147478" cy="8079989"/>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78759" y="3238500"/>
            <a:ext cx="5451841" cy="3555082"/>
          </a:xfrm>
          <a:prstGeom prst="rect">
            <a:avLst/>
          </a:prstGeom>
        </p:spPr>
      </p:pic>
      <p:pic>
        <p:nvPicPr>
          <p:cNvPr id="8" name="Picture 3"/>
          <p:cNvPicPr>
            <a:picLocks noChangeAspect="1"/>
          </p:cNvPicPr>
          <p:nvPr userDrawn="1"/>
        </p:nvPicPr>
        <p:blipFill>
          <a:blip r:embed="rId5"/>
          <a:srcRect/>
          <a:stretch>
            <a:fillRect/>
          </a:stretch>
        </p:blipFill>
        <p:spPr>
          <a:xfrm>
            <a:off x="10343079" y="1338235"/>
            <a:ext cx="529603" cy="7636912"/>
          </a:xfrm>
          <a:prstGeom prst="rect">
            <a:avLst/>
          </a:prstGeom>
        </p:spPr>
      </p:pic>
    </p:spTree>
    <p:extLst>
      <p:ext uri="{BB962C8B-B14F-4D97-AF65-F5344CB8AC3E}">
        <p14:creationId xmlns:p14="http://schemas.microsoft.com/office/powerpoint/2010/main" val="946111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Custom Layout">
    <p:bg>
      <p:bgPr>
        <a:solidFill>
          <a:srgbClr val="D9D9D9"/>
        </a:solidFill>
        <a:effectLst/>
      </p:bgPr>
    </p:bg>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alphaModFix amt="26000"/>
          </a:blip>
          <a:srcRect/>
          <a:stretch>
            <a:fillRect/>
          </a:stretch>
        </p:blipFill>
        <p:spPr>
          <a:xfrm>
            <a:off x="-2856886" y="353412"/>
            <a:ext cx="9553037" cy="9580176"/>
          </a:xfrm>
          <a:prstGeom prst="rect">
            <a:avLst/>
          </a:prstGeom>
        </p:spPr>
      </p:pic>
      <p:pic>
        <p:nvPicPr>
          <p:cNvPr id="7" name="Picture 2"/>
          <p:cNvPicPr>
            <a:picLocks noChangeAspect="1"/>
          </p:cNvPicPr>
          <p:nvPr userDrawn="1"/>
        </p:nvPicPr>
        <p:blipFill>
          <a:blip r:embed="rId3"/>
          <a:srcRect l="23220" r="23220"/>
          <a:stretch>
            <a:fillRect/>
          </a:stretch>
        </p:blipFill>
        <p:spPr>
          <a:xfrm>
            <a:off x="10350403" y="-181841"/>
            <a:ext cx="5871119" cy="10962112"/>
          </a:xfrm>
          <a:prstGeom prst="rect">
            <a:avLst/>
          </a:prstGeom>
        </p:spPr>
      </p:pic>
      <p:pic>
        <p:nvPicPr>
          <p:cNvPr id="8" name="Picture 3"/>
          <p:cNvPicPr>
            <a:picLocks noChangeAspect="1"/>
          </p:cNvPicPr>
          <p:nvPr userDrawn="1"/>
        </p:nvPicPr>
        <p:blipFill>
          <a:blip r:embed="rId4"/>
          <a:srcRect/>
          <a:stretch>
            <a:fillRect/>
          </a:stretch>
        </p:blipFill>
        <p:spPr>
          <a:xfrm>
            <a:off x="10343079" y="1338235"/>
            <a:ext cx="529603" cy="7636912"/>
          </a:xfrm>
          <a:prstGeom prst="rect">
            <a:avLst/>
          </a:prstGeom>
        </p:spPr>
      </p:pic>
      <p:sp>
        <p:nvSpPr>
          <p:cNvPr id="12" name="Text Placeholder 11"/>
          <p:cNvSpPr>
            <a:spLocks noGrp="1"/>
          </p:cNvSpPr>
          <p:nvPr>
            <p:ph type="body" sz="quarter" idx="10"/>
          </p:nvPr>
        </p:nvSpPr>
        <p:spPr>
          <a:xfrm>
            <a:off x="3225123" y="2171700"/>
            <a:ext cx="6147478" cy="8079989"/>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2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0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8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13"/>
          <p:cNvSpPr>
            <a:spLocks noGrp="1"/>
          </p:cNvSpPr>
          <p:nvPr>
            <p:ph type="body" sz="quarter" idx="11"/>
          </p:nvPr>
        </p:nvSpPr>
        <p:spPr>
          <a:xfrm>
            <a:off x="10961064" y="1866900"/>
            <a:ext cx="5172075" cy="2286000"/>
          </a:xfrm>
        </p:spPr>
        <p:txBody>
          <a:bodyPr/>
          <a:lstStyle>
            <a:lvl1pPr marL="0" indent="0">
              <a:buNone/>
              <a:defRPr sz="3400">
                <a:solidFill>
                  <a:srgbClr val="F98A3C"/>
                </a:solidFill>
                <a:latin typeface="Microsoft Sans Serif" panose="020B0604020202020204" pitchFamily="34" charset="0"/>
                <a:cs typeface="Microsoft Sans Serif" panose="020B0604020202020204" pitchFamily="34" charset="0"/>
              </a:defRPr>
            </a:lvl1pPr>
            <a:lvl2pPr>
              <a:defRPr sz="3200">
                <a:solidFill>
                  <a:srgbClr val="D9D9D9"/>
                </a:solidFill>
              </a:defRPr>
            </a:lvl2pPr>
            <a:lvl3pPr>
              <a:defRPr sz="3000">
                <a:solidFill>
                  <a:srgbClr val="D9D9D9"/>
                </a:solidFill>
              </a:defRPr>
            </a:lvl3pPr>
            <a:lvl4pPr>
              <a:defRPr sz="2800">
                <a:solidFill>
                  <a:srgbClr val="D9D9D9"/>
                </a:solidFill>
              </a:defRPr>
            </a:lvl4pPr>
            <a:lvl5pPr>
              <a:defRPr sz="2400">
                <a:solidFill>
                  <a:srgbClr val="D9D9D9"/>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1"/>
          <p:cNvSpPr>
            <a:spLocks noGrp="1"/>
          </p:cNvSpPr>
          <p:nvPr>
            <p:ph type="pic" sz="quarter" idx="12"/>
          </p:nvPr>
        </p:nvSpPr>
        <p:spPr>
          <a:xfrm>
            <a:off x="11419062" y="4856585"/>
            <a:ext cx="3733800" cy="1371600"/>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3100681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Custom Layout">
    <p:bg>
      <p:bgPr>
        <a:solidFill>
          <a:srgbClr val="D9D9D9"/>
        </a:solidFill>
        <a:effectLst/>
      </p:bgPr>
    </p:bg>
    <p:spTree>
      <p:nvGrpSpPr>
        <p:cNvPr id="1" name=""/>
        <p:cNvGrpSpPr/>
        <p:nvPr/>
      </p:nvGrpSpPr>
      <p:grpSpPr>
        <a:xfrm>
          <a:off x="0" y="0"/>
          <a:ext cx="0" cy="0"/>
          <a:chOff x="0" y="0"/>
          <a:chExt cx="0" cy="0"/>
        </a:xfrm>
      </p:grpSpPr>
      <p:pic>
        <p:nvPicPr>
          <p:cNvPr id="13" name="Picture 6"/>
          <p:cNvPicPr>
            <a:picLocks noChangeAspect="1"/>
          </p:cNvPicPr>
          <p:nvPr userDrawn="1"/>
        </p:nvPicPr>
        <p:blipFill>
          <a:blip r:embed="rId2">
            <a:alphaModFix amt="26000"/>
          </a:blip>
          <a:srcRect/>
          <a:stretch>
            <a:fillRect/>
          </a:stretch>
        </p:blipFill>
        <p:spPr>
          <a:xfrm>
            <a:off x="10759931" y="353412"/>
            <a:ext cx="9553037" cy="9580176"/>
          </a:xfrm>
          <a:prstGeom prst="rect">
            <a:avLst/>
          </a:prstGeom>
        </p:spPr>
      </p:pic>
      <p:pic>
        <p:nvPicPr>
          <p:cNvPr id="6" name="Picture 8"/>
          <p:cNvPicPr>
            <a:picLocks noChangeAspect="1"/>
          </p:cNvPicPr>
          <p:nvPr userDrawn="1"/>
        </p:nvPicPr>
        <p:blipFill>
          <a:blip r:embed="rId2"/>
          <a:srcRect/>
          <a:stretch>
            <a:fillRect/>
          </a:stretch>
        </p:blipFill>
        <p:spPr>
          <a:xfrm>
            <a:off x="369923" y="8596212"/>
            <a:ext cx="1317554" cy="1324175"/>
          </a:xfrm>
          <a:prstGeom prst="rect">
            <a:avLst/>
          </a:prstGeom>
        </p:spPr>
      </p:pic>
      <p:pic>
        <p:nvPicPr>
          <p:cNvPr id="7" name="Picture 6"/>
          <p:cNvPicPr>
            <a:picLocks noChangeAspect="1"/>
          </p:cNvPicPr>
          <p:nvPr userDrawn="1"/>
        </p:nvPicPr>
        <p:blipFill>
          <a:blip r:embed="rId3"/>
          <a:srcRect l="23220" r="23220"/>
          <a:stretch>
            <a:fillRect/>
          </a:stretch>
        </p:blipFill>
        <p:spPr>
          <a:xfrm>
            <a:off x="2260023" y="-181841"/>
            <a:ext cx="5871119" cy="10962112"/>
          </a:xfrm>
          <a:prstGeom prst="rect">
            <a:avLst/>
          </a:prstGeom>
        </p:spPr>
      </p:pic>
      <p:pic>
        <p:nvPicPr>
          <p:cNvPr id="8" name="Picture 7"/>
          <p:cNvPicPr>
            <a:picLocks noChangeAspect="1"/>
          </p:cNvPicPr>
          <p:nvPr userDrawn="1"/>
        </p:nvPicPr>
        <p:blipFill>
          <a:blip r:embed="rId4"/>
          <a:srcRect/>
          <a:stretch>
            <a:fillRect/>
          </a:stretch>
        </p:blipFill>
        <p:spPr>
          <a:xfrm>
            <a:off x="2255591" y="1338235"/>
            <a:ext cx="529603" cy="7636912"/>
          </a:xfrm>
          <a:prstGeom prst="rect">
            <a:avLst/>
          </a:prstGeom>
        </p:spPr>
      </p:pic>
      <p:sp>
        <p:nvSpPr>
          <p:cNvPr id="12" name="Text Placeholder 10"/>
          <p:cNvSpPr>
            <a:spLocks noGrp="1"/>
          </p:cNvSpPr>
          <p:nvPr>
            <p:ph type="body" sz="quarter" idx="10"/>
          </p:nvPr>
        </p:nvSpPr>
        <p:spPr>
          <a:xfrm>
            <a:off x="10210800" y="1562100"/>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2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0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8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13"/>
          <p:cNvSpPr>
            <a:spLocks noGrp="1"/>
          </p:cNvSpPr>
          <p:nvPr>
            <p:ph type="body" sz="quarter" idx="11"/>
          </p:nvPr>
        </p:nvSpPr>
        <p:spPr>
          <a:xfrm>
            <a:off x="2743200" y="1866900"/>
            <a:ext cx="5172075" cy="2286000"/>
          </a:xfrm>
        </p:spPr>
        <p:txBody>
          <a:bodyPr/>
          <a:lstStyle>
            <a:lvl1pPr marL="0" indent="0">
              <a:buNone/>
              <a:defRPr sz="3400">
                <a:solidFill>
                  <a:srgbClr val="F98A3C"/>
                </a:solidFill>
                <a:latin typeface="Microsoft Sans Serif" panose="020B0604020202020204" pitchFamily="34" charset="0"/>
                <a:cs typeface="Microsoft Sans Serif" panose="020B0604020202020204" pitchFamily="34" charset="0"/>
              </a:defRPr>
            </a:lvl1pPr>
            <a:lvl2pPr>
              <a:defRPr sz="3200">
                <a:solidFill>
                  <a:srgbClr val="D9D9D9"/>
                </a:solidFill>
              </a:defRPr>
            </a:lvl2pPr>
            <a:lvl3pPr>
              <a:defRPr sz="3000">
                <a:solidFill>
                  <a:srgbClr val="D9D9D9"/>
                </a:solidFill>
              </a:defRPr>
            </a:lvl3pPr>
            <a:lvl4pPr>
              <a:defRPr sz="2800">
                <a:solidFill>
                  <a:srgbClr val="D9D9D9"/>
                </a:solidFill>
              </a:defRPr>
            </a:lvl4pPr>
            <a:lvl5pPr>
              <a:defRPr sz="2400">
                <a:solidFill>
                  <a:srgbClr val="D9D9D9"/>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1"/>
          <p:cNvSpPr>
            <a:spLocks noGrp="1"/>
          </p:cNvSpPr>
          <p:nvPr>
            <p:ph type="pic" sz="quarter" idx="12"/>
          </p:nvPr>
        </p:nvSpPr>
        <p:spPr>
          <a:xfrm>
            <a:off x="3353308" y="4991100"/>
            <a:ext cx="3733800" cy="1371600"/>
          </a:xfrm>
        </p:spPr>
        <p:txBody>
          <a:bodyPr/>
          <a:lstStyle>
            <a:lvl1pPr>
              <a:defRPr>
                <a:solidFill>
                  <a:schemeClr val="bg1"/>
                </a:solidFill>
              </a:defRPr>
            </a:lvl1pPr>
          </a:lstStyle>
          <a:p>
            <a:endParaRPr lang="en-US"/>
          </a:p>
        </p:txBody>
      </p:sp>
    </p:spTree>
    <p:extLst>
      <p:ext uri="{BB962C8B-B14F-4D97-AF65-F5344CB8AC3E}">
        <p14:creationId xmlns:p14="http://schemas.microsoft.com/office/powerpoint/2010/main" val="2247684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Custom Layout">
    <p:bg>
      <p:bgPr>
        <a:solidFill>
          <a:srgbClr val="3A547C"/>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215059" y="-181841"/>
            <a:ext cx="8381142" cy="10645111"/>
            <a:chOff x="0" y="0"/>
            <a:chExt cx="11174855" cy="14193481"/>
          </a:xfrm>
        </p:grpSpPr>
        <p:pic>
          <p:nvPicPr>
            <p:cNvPr id="7" name="Picture 3"/>
            <p:cNvPicPr>
              <a:picLocks noChangeAspect="1"/>
            </p:cNvPicPr>
            <p:nvPr/>
          </p:nvPicPr>
          <p:blipFill>
            <a:blip r:embed="rId2"/>
            <a:srcRect l="35018" r="12526"/>
            <a:stretch>
              <a:fillRect/>
            </a:stretch>
          </p:blipFill>
          <p:spPr>
            <a:xfrm>
              <a:off x="0" y="0"/>
              <a:ext cx="11174855" cy="14193481"/>
            </a:xfrm>
            <a:prstGeom prst="rect">
              <a:avLst/>
            </a:prstGeom>
          </p:spPr>
        </p:pic>
      </p:grpSp>
      <p:pic>
        <p:nvPicPr>
          <p:cNvPr id="8" name="Picture 4"/>
          <p:cNvPicPr>
            <a:picLocks noChangeAspect="1"/>
          </p:cNvPicPr>
          <p:nvPr userDrawn="1"/>
        </p:nvPicPr>
        <p:blipFill>
          <a:blip r:embed="rId3"/>
          <a:srcRect/>
          <a:stretch>
            <a:fillRect/>
          </a:stretch>
        </p:blipFill>
        <p:spPr>
          <a:xfrm>
            <a:off x="7901281" y="1324841"/>
            <a:ext cx="529603" cy="7636912"/>
          </a:xfrm>
          <a:prstGeom prst="rect">
            <a:avLst/>
          </a:prstGeom>
        </p:spPr>
      </p:pic>
      <p:sp>
        <p:nvSpPr>
          <p:cNvPr id="9" name="Text Placeholder 7"/>
          <p:cNvSpPr>
            <a:spLocks noGrp="1"/>
          </p:cNvSpPr>
          <p:nvPr>
            <p:ph type="body" sz="quarter" idx="10"/>
          </p:nvPr>
        </p:nvSpPr>
        <p:spPr>
          <a:xfrm>
            <a:off x="9144000" y="1020763"/>
            <a:ext cx="6248400" cy="769937"/>
          </a:xfrm>
        </p:spPr>
        <p:txBody>
          <a:bodyPr/>
          <a:lstStyle>
            <a:lvl1pPr>
              <a:defRPr sz="44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9"/>
          <p:cNvSpPr>
            <a:spLocks noGrp="1"/>
          </p:cNvSpPr>
          <p:nvPr>
            <p:ph type="body" sz="quarter" idx="11"/>
          </p:nvPr>
        </p:nvSpPr>
        <p:spPr>
          <a:xfrm>
            <a:off x="9372600" y="1874145"/>
            <a:ext cx="7696200" cy="6926955"/>
          </a:xfrm>
        </p:spPr>
        <p:txBody>
          <a:bodyPr/>
          <a:lstStyle>
            <a:lvl1pPr marL="4572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371600" indent="-4572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828800" indent="-4572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45976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Custom Layout">
    <p:bg>
      <p:bgPr>
        <a:solidFill>
          <a:srgbClr val="3A547C"/>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9906858" y="-181841"/>
            <a:ext cx="8381142" cy="10645111"/>
            <a:chOff x="0" y="0"/>
            <a:chExt cx="11174855" cy="14193481"/>
          </a:xfrm>
        </p:grpSpPr>
        <p:pic>
          <p:nvPicPr>
            <p:cNvPr id="7" name="Picture 3"/>
            <p:cNvPicPr>
              <a:picLocks noChangeAspect="1"/>
            </p:cNvPicPr>
            <p:nvPr/>
          </p:nvPicPr>
          <p:blipFill>
            <a:blip r:embed="rId2"/>
            <a:srcRect l="10241" r="37204"/>
            <a:stretch>
              <a:fillRect/>
            </a:stretch>
          </p:blipFill>
          <p:spPr>
            <a:xfrm>
              <a:off x="0" y="0"/>
              <a:ext cx="11174855" cy="14193481"/>
            </a:xfrm>
            <a:prstGeom prst="rect">
              <a:avLst/>
            </a:prstGeom>
          </p:spPr>
        </p:pic>
      </p:grpSp>
      <p:pic>
        <p:nvPicPr>
          <p:cNvPr id="8" name="Picture 4"/>
          <p:cNvPicPr>
            <a:picLocks noChangeAspect="1"/>
          </p:cNvPicPr>
          <p:nvPr userDrawn="1"/>
        </p:nvPicPr>
        <p:blipFill>
          <a:blip r:embed="rId3"/>
          <a:srcRect/>
          <a:stretch>
            <a:fillRect/>
          </a:stretch>
        </p:blipFill>
        <p:spPr>
          <a:xfrm>
            <a:off x="9642057" y="1324841"/>
            <a:ext cx="529603" cy="7636912"/>
          </a:xfrm>
          <a:prstGeom prst="rect">
            <a:avLst/>
          </a:prstGeom>
        </p:spPr>
      </p:pic>
      <p:sp>
        <p:nvSpPr>
          <p:cNvPr id="9" name="Text Placeholder 7"/>
          <p:cNvSpPr>
            <a:spLocks noGrp="1"/>
          </p:cNvSpPr>
          <p:nvPr>
            <p:ph type="body" sz="quarter" idx="10"/>
          </p:nvPr>
        </p:nvSpPr>
        <p:spPr>
          <a:xfrm>
            <a:off x="1066800" y="1020763"/>
            <a:ext cx="6248400" cy="769937"/>
          </a:xfrm>
        </p:spPr>
        <p:txBody>
          <a:bodyPr/>
          <a:lstStyle>
            <a:lvl1pPr>
              <a:defRPr sz="44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9"/>
          <p:cNvSpPr>
            <a:spLocks noGrp="1"/>
          </p:cNvSpPr>
          <p:nvPr>
            <p:ph type="body" sz="quarter" idx="11"/>
          </p:nvPr>
        </p:nvSpPr>
        <p:spPr>
          <a:xfrm>
            <a:off x="1295400" y="1874145"/>
            <a:ext cx="7696200" cy="6926955"/>
          </a:xfrm>
        </p:spPr>
        <p:txBody>
          <a:bodyPr/>
          <a:lstStyle>
            <a:lvl1pPr marL="4572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371600" indent="-4572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828800" indent="-4572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28507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Netherlands">
    <p:bg>
      <p:bgPr>
        <a:solidFill>
          <a:srgbClr val="D9D9D9"/>
        </a:solidFill>
        <a:effectLst/>
      </p:bgPr>
    </p:bg>
    <p:spTree>
      <p:nvGrpSpPr>
        <p:cNvPr id="1" name=""/>
        <p:cNvGrpSpPr/>
        <p:nvPr/>
      </p:nvGrpSpPr>
      <p:grpSpPr>
        <a:xfrm>
          <a:off x="0" y="0"/>
          <a:ext cx="0" cy="0"/>
          <a:chOff x="0" y="0"/>
          <a:chExt cx="0" cy="0"/>
        </a:xfrm>
      </p:grpSpPr>
      <p:pic>
        <p:nvPicPr>
          <p:cNvPr id="6" name="Picture 8"/>
          <p:cNvPicPr>
            <a:picLocks noChangeAspect="1"/>
          </p:cNvPicPr>
          <p:nvPr userDrawn="1"/>
        </p:nvPicPr>
        <p:blipFill>
          <a:blip r:embed="rId2"/>
          <a:srcRect/>
          <a:stretch>
            <a:fillRect/>
          </a:stretch>
        </p:blipFill>
        <p:spPr>
          <a:xfrm>
            <a:off x="369923" y="8596212"/>
            <a:ext cx="1317554" cy="1324175"/>
          </a:xfrm>
          <a:prstGeom prst="rect">
            <a:avLst/>
          </a:prstGeom>
        </p:spPr>
      </p:pic>
      <p:pic>
        <p:nvPicPr>
          <p:cNvPr id="7" name="Picture 6"/>
          <p:cNvPicPr>
            <a:picLocks noChangeAspect="1"/>
          </p:cNvPicPr>
          <p:nvPr userDrawn="1"/>
        </p:nvPicPr>
        <p:blipFill>
          <a:blip r:embed="rId3"/>
          <a:srcRect l="23220" r="23220"/>
          <a:stretch>
            <a:fillRect/>
          </a:stretch>
        </p:blipFill>
        <p:spPr>
          <a:xfrm>
            <a:off x="2260023" y="-181841"/>
            <a:ext cx="5871119" cy="10962112"/>
          </a:xfrm>
          <a:prstGeom prst="rect">
            <a:avLst/>
          </a:prstGeom>
        </p:spPr>
      </p:pic>
      <p:sp>
        <p:nvSpPr>
          <p:cNvPr id="8" name="TextBox 7"/>
          <p:cNvSpPr txBox="1"/>
          <p:nvPr userDrawn="1"/>
        </p:nvSpPr>
        <p:spPr>
          <a:xfrm>
            <a:off x="3133171" y="1345533"/>
            <a:ext cx="5253926" cy="512961"/>
          </a:xfrm>
          <a:prstGeom prst="rect">
            <a:avLst/>
          </a:prstGeom>
        </p:spPr>
        <p:txBody>
          <a:bodyPr lIns="0" tIns="0" rIns="0" bIns="0" rtlCol="0" anchor="t">
            <a:spAutoFit/>
          </a:bodyPr>
          <a:lstStyle/>
          <a:p>
            <a:pPr>
              <a:lnSpc>
                <a:spcPts val="4011"/>
              </a:lnSpc>
            </a:pPr>
            <a:r>
              <a:rPr lang="en-US" sz="3343" b="1" spc="220" dirty="0">
                <a:solidFill>
                  <a:srgbClr val="F58431"/>
                </a:solidFill>
                <a:latin typeface="Montserrat Extra-Bold"/>
              </a:rPr>
              <a:t>THE NETHERLANDS</a:t>
            </a:r>
          </a:p>
        </p:txBody>
      </p:sp>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581174" y="3238500"/>
            <a:ext cx="5543496" cy="3741748"/>
          </a:xfrm>
          <a:prstGeom prst="rect">
            <a:avLst/>
          </a:prstGeom>
        </p:spPr>
      </p:pic>
      <p:pic>
        <p:nvPicPr>
          <p:cNvPr id="10" name="Picture 9"/>
          <p:cNvPicPr>
            <a:picLocks noChangeAspect="1"/>
          </p:cNvPicPr>
          <p:nvPr userDrawn="1"/>
        </p:nvPicPr>
        <p:blipFill>
          <a:blip r:embed="rId5"/>
          <a:srcRect/>
          <a:stretch>
            <a:fillRect/>
          </a:stretch>
        </p:blipFill>
        <p:spPr>
          <a:xfrm>
            <a:off x="2255591" y="1338235"/>
            <a:ext cx="529603" cy="7636912"/>
          </a:xfrm>
          <a:prstGeom prst="rect">
            <a:avLst/>
          </a:prstGeom>
        </p:spPr>
      </p:pic>
      <p:sp>
        <p:nvSpPr>
          <p:cNvPr id="11" name="TextBox 10"/>
          <p:cNvSpPr txBox="1"/>
          <p:nvPr userDrawn="1"/>
        </p:nvSpPr>
        <p:spPr>
          <a:xfrm>
            <a:off x="3133171" y="1866900"/>
            <a:ext cx="4086231" cy="370358"/>
          </a:xfrm>
          <a:prstGeom prst="rect">
            <a:avLst/>
          </a:prstGeom>
        </p:spPr>
        <p:txBody>
          <a:bodyPr lIns="0" tIns="0" rIns="0" bIns="0" rtlCol="0" anchor="t">
            <a:spAutoFit/>
          </a:bodyPr>
          <a:lstStyle/>
          <a:p>
            <a:pPr>
              <a:lnSpc>
                <a:spcPts val="3178"/>
              </a:lnSpc>
            </a:pPr>
            <a:r>
              <a:rPr lang="en-US" sz="1974" dirty="0">
                <a:solidFill>
                  <a:srgbClr val="FFFFFF"/>
                </a:solidFill>
                <a:latin typeface="Montserrat Extra-Bold"/>
              </a:rPr>
              <a:t>S</a:t>
            </a:r>
            <a:r>
              <a:rPr lang="en-US" sz="1974" dirty="0">
                <a:solidFill>
                  <a:srgbClr val="FFFFFF"/>
                </a:solidFill>
                <a:latin typeface="Montserrat Extra-Light"/>
              </a:rPr>
              <a:t>ales and Warehouse</a:t>
            </a:r>
          </a:p>
        </p:txBody>
      </p:sp>
      <p:sp>
        <p:nvSpPr>
          <p:cNvPr id="12" name="Text Placeholder 10"/>
          <p:cNvSpPr>
            <a:spLocks noGrp="1"/>
          </p:cNvSpPr>
          <p:nvPr>
            <p:ph type="body" sz="quarter" idx="10"/>
          </p:nvPr>
        </p:nvSpPr>
        <p:spPr>
          <a:xfrm>
            <a:off x="10210800" y="1562100"/>
            <a:ext cx="7772400" cy="7392987"/>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3" name="Picture 6"/>
          <p:cNvPicPr>
            <a:picLocks noChangeAspect="1"/>
          </p:cNvPicPr>
          <p:nvPr userDrawn="1"/>
        </p:nvPicPr>
        <p:blipFill>
          <a:blip r:embed="rId2">
            <a:alphaModFix amt="26000"/>
          </a:blip>
          <a:srcRect/>
          <a:stretch>
            <a:fillRect/>
          </a:stretch>
        </p:blipFill>
        <p:spPr>
          <a:xfrm>
            <a:off x="10759931" y="353412"/>
            <a:ext cx="9553037" cy="9580176"/>
          </a:xfrm>
          <a:prstGeom prst="rect">
            <a:avLst/>
          </a:prstGeom>
        </p:spPr>
      </p:pic>
    </p:spTree>
    <p:extLst>
      <p:ext uri="{BB962C8B-B14F-4D97-AF65-F5344CB8AC3E}">
        <p14:creationId xmlns:p14="http://schemas.microsoft.com/office/powerpoint/2010/main" val="30898752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Custom Layout">
    <p:bg>
      <p:bgPr>
        <a:solidFill>
          <a:srgbClr val="3A547C"/>
        </a:solidFill>
        <a:effectLst/>
      </p:bgPr>
    </p:bg>
    <p:spTree>
      <p:nvGrpSpPr>
        <p:cNvPr id="1" name=""/>
        <p:cNvGrpSpPr/>
        <p:nvPr/>
      </p:nvGrpSpPr>
      <p:grpSpPr>
        <a:xfrm>
          <a:off x="0" y="0"/>
          <a:ext cx="0" cy="0"/>
          <a:chOff x="0" y="0"/>
          <a:chExt cx="0" cy="0"/>
        </a:xfrm>
      </p:grpSpPr>
      <p:pic>
        <p:nvPicPr>
          <p:cNvPr id="6" name="Picture 13"/>
          <p:cNvPicPr>
            <a:picLocks noChangeAspect="1"/>
          </p:cNvPicPr>
          <p:nvPr userDrawn="1"/>
        </p:nvPicPr>
        <p:blipFill>
          <a:blip r:embed="rId2"/>
          <a:srcRect/>
          <a:stretch>
            <a:fillRect/>
          </a:stretch>
        </p:blipFill>
        <p:spPr>
          <a:xfrm>
            <a:off x="15941746" y="747871"/>
            <a:ext cx="1317554" cy="1324175"/>
          </a:xfrm>
          <a:prstGeom prst="rect">
            <a:avLst/>
          </a:prstGeom>
        </p:spPr>
      </p:pic>
      <p:pic>
        <p:nvPicPr>
          <p:cNvPr id="7" name="Picture 6"/>
          <p:cNvPicPr>
            <a:picLocks noChangeAspect="1"/>
          </p:cNvPicPr>
          <p:nvPr userDrawn="1"/>
        </p:nvPicPr>
        <p:blipFill>
          <a:blip r:embed="rId3"/>
          <a:srcRect/>
          <a:stretch>
            <a:fillRect/>
          </a:stretch>
        </p:blipFill>
        <p:spPr>
          <a:xfrm>
            <a:off x="8302007" y="-1296590"/>
            <a:ext cx="283558" cy="4088922"/>
          </a:xfrm>
          <a:prstGeom prst="rect">
            <a:avLst/>
          </a:prstGeom>
        </p:spPr>
      </p:pic>
      <p:pic>
        <p:nvPicPr>
          <p:cNvPr id="8" name="Picture 7"/>
          <p:cNvPicPr>
            <a:picLocks noChangeAspect="1"/>
          </p:cNvPicPr>
          <p:nvPr userDrawn="1"/>
        </p:nvPicPr>
        <p:blipFill>
          <a:blip r:embed="rId4"/>
          <a:srcRect l="46532" r="46532"/>
          <a:stretch>
            <a:fillRect/>
          </a:stretch>
        </p:blipFill>
        <p:spPr>
          <a:xfrm rot="5400000">
            <a:off x="7927812" y="-570136"/>
            <a:ext cx="1407893" cy="20301895"/>
          </a:xfrm>
          <a:prstGeom prst="rect">
            <a:avLst/>
          </a:prstGeom>
        </p:spPr>
      </p:pic>
      <p:sp>
        <p:nvSpPr>
          <p:cNvPr id="9" name="Text Placeholder 14"/>
          <p:cNvSpPr>
            <a:spLocks noGrp="1"/>
          </p:cNvSpPr>
          <p:nvPr>
            <p:ph type="body" sz="quarter" idx="10"/>
          </p:nvPr>
        </p:nvSpPr>
        <p:spPr>
          <a:xfrm>
            <a:off x="495793" y="647700"/>
            <a:ext cx="7023100" cy="1846202"/>
          </a:xfrm>
        </p:spPr>
        <p:txBody>
          <a:bodyPr/>
          <a:lstStyle>
            <a:lvl1pPr marL="0" indent="0">
              <a:buFont typeface="Arial" panose="020B0604020202020204" pitchFamily="34" charset="0"/>
              <a:buNone/>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chemeClr val="bg1"/>
                </a:solidFill>
                <a:latin typeface="Microsoft Sans Serif" panose="020B0604020202020204" pitchFamily="34" charset="0"/>
                <a:cs typeface="Microsoft Sans Serif" panose="020B0604020202020204" pitchFamily="34" charset="0"/>
              </a:defRPr>
            </a:lvl2pPr>
            <a:lvl3pPr marL="1371600" indent="-457200">
              <a:buFont typeface="Arial" panose="020B0604020202020204" pitchFamily="34" charset="0"/>
              <a:buChar char="•"/>
              <a:defRPr sz="2800">
                <a:solidFill>
                  <a:schemeClr val="bg1"/>
                </a:solidFill>
                <a:latin typeface="Microsoft Sans Serif" panose="020B0604020202020204" pitchFamily="34" charset="0"/>
                <a:cs typeface="Microsoft Sans Serif" panose="020B0604020202020204" pitchFamily="34" charset="0"/>
              </a:defRPr>
            </a:lvl3pPr>
            <a:lvl4pPr marL="1828800" indent="-457200">
              <a:buFont typeface="Arial" panose="020B0604020202020204" pitchFamily="34" charset="0"/>
              <a:buChar char="•"/>
              <a:defRPr sz="26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16"/>
          <p:cNvSpPr>
            <a:spLocks noGrp="1"/>
          </p:cNvSpPr>
          <p:nvPr>
            <p:ph type="body" sz="quarter" idx="11"/>
          </p:nvPr>
        </p:nvSpPr>
        <p:spPr>
          <a:xfrm>
            <a:off x="9172575" y="495300"/>
            <a:ext cx="5457825" cy="2735263"/>
          </a:xfrm>
        </p:spPr>
        <p:txBody>
          <a:bodyPr/>
          <a:lstStyle>
            <a:lvl1pPr marL="0" indent="0">
              <a:buNone/>
              <a:defRPr sz="1800">
                <a:solidFill>
                  <a:schemeClr val="bg1"/>
                </a:solidFill>
                <a:latin typeface="Microsoft Sans Serif" panose="020B0604020202020204" pitchFamily="34" charset="0"/>
                <a:cs typeface="Microsoft Sans Serif" panose="020B0604020202020204" pitchFamily="34" charset="0"/>
              </a:defRPr>
            </a:lvl1pPr>
            <a:lvl2pPr marL="457200" indent="0">
              <a:buNone/>
              <a:defRPr>
                <a:solidFill>
                  <a:schemeClr val="bg1"/>
                </a:solidFill>
                <a:latin typeface="Microsoft Sans Serif" panose="020B0604020202020204" pitchFamily="34" charset="0"/>
                <a:cs typeface="Microsoft Sans Serif" panose="020B0604020202020204" pitchFamily="34" charset="0"/>
              </a:defRPr>
            </a:lvl2pPr>
            <a:lvl3pPr marL="914400" indent="0">
              <a:buNone/>
              <a:defRPr>
                <a:solidFill>
                  <a:schemeClr val="bg1"/>
                </a:solidFill>
                <a:latin typeface="Microsoft Sans Serif" panose="020B0604020202020204" pitchFamily="34" charset="0"/>
                <a:cs typeface="Microsoft Sans Serif" panose="020B0604020202020204" pitchFamily="34" charset="0"/>
              </a:defRPr>
            </a:lvl3pPr>
            <a:lvl4pPr marL="1371600" indent="0">
              <a:buNone/>
              <a:defRPr>
                <a:solidFill>
                  <a:schemeClr val="bg1"/>
                </a:solidFill>
                <a:latin typeface="Microsoft Sans Serif" panose="020B0604020202020204" pitchFamily="34" charset="0"/>
                <a:cs typeface="Microsoft Sans Serif" panose="020B0604020202020204" pitchFamily="34" charset="0"/>
              </a:defRPr>
            </a:lvl4pPr>
            <a:lvl5pPr marL="1828800" indent="0">
              <a:buNone/>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1" name="Text Placeholder 18"/>
          <p:cNvSpPr>
            <a:spLocks noGrp="1"/>
          </p:cNvSpPr>
          <p:nvPr>
            <p:ph type="body" sz="quarter" idx="12"/>
          </p:nvPr>
        </p:nvSpPr>
        <p:spPr>
          <a:xfrm>
            <a:off x="1028700" y="3619500"/>
            <a:ext cx="4457700" cy="1146175"/>
          </a:xfrm>
        </p:spPr>
        <p:txBody>
          <a:bodyPr>
            <a:normAutofit/>
          </a:bodyPr>
          <a:lstStyle>
            <a:lvl1pPr marL="0" indent="0">
              <a:buNone/>
              <a:defRPr sz="20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2" name="Text Placeholder 18"/>
          <p:cNvSpPr>
            <a:spLocks noGrp="1"/>
          </p:cNvSpPr>
          <p:nvPr>
            <p:ph type="body" sz="quarter" idx="13"/>
          </p:nvPr>
        </p:nvSpPr>
        <p:spPr>
          <a:xfrm>
            <a:off x="6362700" y="3619500"/>
            <a:ext cx="4457700" cy="1146175"/>
          </a:xfrm>
        </p:spPr>
        <p:txBody>
          <a:bodyPr>
            <a:normAutofit/>
          </a:bodyPr>
          <a:lstStyle>
            <a:lvl1pPr marL="0" indent="0">
              <a:buNone/>
              <a:defRPr sz="20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3" name="Text Placeholder 18"/>
          <p:cNvSpPr>
            <a:spLocks noGrp="1"/>
          </p:cNvSpPr>
          <p:nvPr>
            <p:ph type="body" sz="quarter" idx="14"/>
          </p:nvPr>
        </p:nvSpPr>
        <p:spPr>
          <a:xfrm>
            <a:off x="12001500" y="3619500"/>
            <a:ext cx="4457700" cy="1146175"/>
          </a:xfrm>
        </p:spPr>
        <p:txBody>
          <a:bodyPr>
            <a:normAutofit/>
          </a:bodyPr>
          <a:lstStyle>
            <a:lvl1pPr marL="0" indent="0">
              <a:buNone/>
              <a:defRPr sz="20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4" name="Text Placeholder 22"/>
          <p:cNvSpPr>
            <a:spLocks noGrp="1"/>
          </p:cNvSpPr>
          <p:nvPr>
            <p:ph type="body" sz="quarter" idx="15"/>
          </p:nvPr>
        </p:nvSpPr>
        <p:spPr>
          <a:xfrm>
            <a:off x="1312863" y="5035550"/>
            <a:ext cx="4249737" cy="2927350"/>
          </a:xfrm>
        </p:spPr>
        <p:txBody>
          <a:bodyPr/>
          <a:lstStyle>
            <a:lvl1pPr marL="457200" indent="-457200">
              <a:buFont typeface="Arial" panose="020B0604020202020204" pitchFamily="34" charset="0"/>
              <a:buChar char="•"/>
              <a:defRPr sz="2000">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18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16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14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2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22"/>
          <p:cNvSpPr>
            <a:spLocks noGrp="1"/>
          </p:cNvSpPr>
          <p:nvPr>
            <p:ph type="body" sz="quarter" idx="16"/>
          </p:nvPr>
        </p:nvSpPr>
        <p:spPr>
          <a:xfrm>
            <a:off x="6646863" y="5035550"/>
            <a:ext cx="4249737" cy="2927350"/>
          </a:xfrm>
        </p:spPr>
        <p:txBody>
          <a:bodyPr/>
          <a:lstStyle>
            <a:lvl1pPr marL="457200" indent="-457200">
              <a:buFont typeface="Arial" panose="020B0604020202020204" pitchFamily="34" charset="0"/>
              <a:buChar char="•"/>
              <a:defRPr sz="2000">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18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16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14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2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22"/>
          <p:cNvSpPr>
            <a:spLocks noGrp="1"/>
          </p:cNvSpPr>
          <p:nvPr>
            <p:ph type="body" sz="quarter" idx="17"/>
          </p:nvPr>
        </p:nvSpPr>
        <p:spPr>
          <a:xfrm>
            <a:off x="12285663" y="5035550"/>
            <a:ext cx="4249737" cy="2927350"/>
          </a:xfrm>
        </p:spPr>
        <p:txBody>
          <a:bodyPr/>
          <a:lstStyle>
            <a:lvl1pPr marL="457200" indent="-457200">
              <a:buFont typeface="Arial" panose="020B0604020202020204" pitchFamily="34" charset="0"/>
              <a:buChar char="•"/>
              <a:defRPr sz="2000">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18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16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14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2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750378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Custom Layout">
    <p:bg>
      <p:bgPr>
        <a:solidFill>
          <a:srgbClr val="3A547C"/>
        </a:solidFill>
        <a:effectLst/>
      </p:bgPr>
    </p:bg>
    <p:spTree>
      <p:nvGrpSpPr>
        <p:cNvPr id="1" name=""/>
        <p:cNvGrpSpPr/>
        <p:nvPr/>
      </p:nvGrpSpPr>
      <p:grpSpPr>
        <a:xfrm>
          <a:off x="0" y="0"/>
          <a:ext cx="0" cy="0"/>
          <a:chOff x="0" y="0"/>
          <a:chExt cx="0" cy="0"/>
        </a:xfrm>
      </p:grpSpPr>
      <p:grpSp>
        <p:nvGrpSpPr>
          <p:cNvPr id="6" name="Group 3"/>
          <p:cNvGrpSpPr/>
          <p:nvPr userDrawn="1"/>
        </p:nvGrpSpPr>
        <p:grpSpPr>
          <a:xfrm>
            <a:off x="0" y="5143500"/>
            <a:ext cx="18410947" cy="5142861"/>
            <a:chOff x="0" y="0"/>
            <a:chExt cx="24547929" cy="6857149"/>
          </a:xfrm>
        </p:grpSpPr>
        <p:pic>
          <p:nvPicPr>
            <p:cNvPr id="7" name="Picture 4"/>
            <p:cNvPicPr>
              <a:picLocks noChangeAspect="1"/>
            </p:cNvPicPr>
            <p:nvPr/>
          </p:nvPicPr>
          <p:blipFill>
            <a:blip r:embed="rId2"/>
            <a:srcRect t="22869" b="32995"/>
            <a:stretch>
              <a:fillRect/>
            </a:stretch>
          </p:blipFill>
          <p:spPr>
            <a:xfrm>
              <a:off x="0" y="0"/>
              <a:ext cx="24547929" cy="6857149"/>
            </a:xfrm>
            <a:prstGeom prst="rect">
              <a:avLst/>
            </a:prstGeom>
          </p:spPr>
        </p:pic>
      </p:grpSp>
      <p:pic>
        <p:nvPicPr>
          <p:cNvPr id="8" name="Picture 2"/>
          <p:cNvPicPr>
            <a:picLocks noChangeAspect="1"/>
          </p:cNvPicPr>
          <p:nvPr userDrawn="1"/>
        </p:nvPicPr>
        <p:blipFill>
          <a:blip r:embed="rId3"/>
          <a:srcRect/>
          <a:stretch>
            <a:fillRect/>
          </a:stretch>
        </p:blipFill>
        <p:spPr>
          <a:xfrm>
            <a:off x="325424" y="0"/>
            <a:ext cx="529603" cy="5197750"/>
          </a:xfrm>
          <a:prstGeom prst="rect">
            <a:avLst/>
          </a:prstGeom>
        </p:spPr>
      </p:pic>
      <p:sp>
        <p:nvSpPr>
          <p:cNvPr id="10" name="Text Placeholder 14"/>
          <p:cNvSpPr>
            <a:spLocks noGrp="1"/>
          </p:cNvSpPr>
          <p:nvPr>
            <p:ph type="body" sz="quarter" idx="11"/>
          </p:nvPr>
        </p:nvSpPr>
        <p:spPr>
          <a:xfrm>
            <a:off x="7391400" y="571500"/>
            <a:ext cx="4432300" cy="40386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4"/>
          <p:cNvSpPr>
            <a:spLocks noGrp="1"/>
          </p:cNvSpPr>
          <p:nvPr>
            <p:ph type="body" sz="quarter" idx="12"/>
          </p:nvPr>
        </p:nvSpPr>
        <p:spPr>
          <a:xfrm>
            <a:off x="13093700" y="571500"/>
            <a:ext cx="4432300" cy="40386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4"/>
          <p:cNvSpPr>
            <a:spLocks noGrp="1"/>
          </p:cNvSpPr>
          <p:nvPr>
            <p:ph type="body" sz="quarter" idx="13"/>
          </p:nvPr>
        </p:nvSpPr>
        <p:spPr>
          <a:xfrm>
            <a:off x="1587500" y="571500"/>
            <a:ext cx="4432300" cy="40386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817156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Custom Layout">
    <p:bg>
      <p:bgPr>
        <a:solidFill>
          <a:srgbClr val="3A547C"/>
        </a:solidFill>
        <a:effectLst/>
      </p:bgPr>
    </p:bg>
    <p:spTree>
      <p:nvGrpSpPr>
        <p:cNvPr id="1" name=""/>
        <p:cNvGrpSpPr/>
        <p:nvPr/>
      </p:nvGrpSpPr>
      <p:grpSpPr>
        <a:xfrm>
          <a:off x="0" y="0"/>
          <a:ext cx="0" cy="0"/>
          <a:chOff x="0" y="0"/>
          <a:chExt cx="0" cy="0"/>
        </a:xfrm>
      </p:grpSpPr>
      <p:grpSp>
        <p:nvGrpSpPr>
          <p:cNvPr id="6" name="Group 3"/>
          <p:cNvGrpSpPr/>
          <p:nvPr userDrawn="1"/>
        </p:nvGrpSpPr>
        <p:grpSpPr>
          <a:xfrm>
            <a:off x="13648" y="5167454"/>
            <a:ext cx="18410947" cy="5142861"/>
            <a:chOff x="0" y="0"/>
            <a:chExt cx="24547929" cy="6857149"/>
          </a:xfrm>
        </p:grpSpPr>
        <p:pic>
          <p:nvPicPr>
            <p:cNvPr id="7" name="Picture 4"/>
            <p:cNvPicPr>
              <a:picLocks noChangeAspect="1"/>
            </p:cNvPicPr>
            <p:nvPr/>
          </p:nvPicPr>
          <p:blipFill>
            <a:blip r:embed="rId2">
              <a:alphaModFix amt="19999"/>
            </a:blip>
            <a:srcRect t="31165" b="26907"/>
            <a:stretch>
              <a:fillRect/>
            </a:stretch>
          </p:blipFill>
          <p:spPr>
            <a:xfrm>
              <a:off x="0" y="0"/>
              <a:ext cx="24547929" cy="6857149"/>
            </a:xfrm>
            <a:prstGeom prst="rect">
              <a:avLst/>
            </a:prstGeom>
          </p:spPr>
        </p:pic>
      </p:grpSp>
      <p:pic>
        <p:nvPicPr>
          <p:cNvPr id="8" name="Picture 6"/>
          <p:cNvPicPr>
            <a:picLocks noChangeAspect="1"/>
          </p:cNvPicPr>
          <p:nvPr userDrawn="1"/>
        </p:nvPicPr>
        <p:blipFill>
          <a:blip r:embed="rId3"/>
          <a:srcRect l="112" t="270" r="270"/>
          <a:stretch>
            <a:fillRect/>
          </a:stretch>
        </p:blipFill>
        <p:spPr>
          <a:xfrm>
            <a:off x="6295022" y="-26785"/>
            <a:ext cx="5154011" cy="5159849"/>
          </a:xfrm>
          <a:prstGeom prst="rect">
            <a:avLst/>
          </a:prstGeom>
        </p:spPr>
      </p:pic>
      <p:pic>
        <p:nvPicPr>
          <p:cNvPr id="9" name="Picture 8"/>
          <p:cNvPicPr>
            <a:picLocks noChangeAspect="1"/>
          </p:cNvPicPr>
          <p:nvPr userDrawn="1"/>
        </p:nvPicPr>
        <p:blipFill>
          <a:blip r:embed="rId4"/>
          <a:srcRect/>
          <a:stretch>
            <a:fillRect/>
          </a:stretch>
        </p:blipFill>
        <p:spPr>
          <a:xfrm>
            <a:off x="7371573" y="485160"/>
            <a:ext cx="2884889" cy="2884889"/>
          </a:xfrm>
          <a:prstGeom prst="rect">
            <a:avLst/>
          </a:prstGeom>
        </p:spPr>
      </p:pic>
      <p:pic>
        <p:nvPicPr>
          <p:cNvPr id="10" name="Picture 2"/>
          <p:cNvPicPr>
            <a:picLocks noChangeAspect="1"/>
          </p:cNvPicPr>
          <p:nvPr userDrawn="1"/>
        </p:nvPicPr>
        <p:blipFill>
          <a:blip r:embed="rId5"/>
          <a:srcRect/>
          <a:stretch>
            <a:fillRect/>
          </a:stretch>
        </p:blipFill>
        <p:spPr>
          <a:xfrm>
            <a:off x="499097" y="0"/>
            <a:ext cx="523012" cy="5133063"/>
          </a:xfrm>
          <a:prstGeom prst="rect">
            <a:avLst/>
          </a:prstGeom>
        </p:spPr>
      </p:pic>
      <p:sp>
        <p:nvSpPr>
          <p:cNvPr id="11" name="Text Placeholder 22"/>
          <p:cNvSpPr>
            <a:spLocks noGrp="1"/>
          </p:cNvSpPr>
          <p:nvPr>
            <p:ph type="body" sz="quarter" idx="10"/>
          </p:nvPr>
        </p:nvSpPr>
        <p:spPr>
          <a:xfrm>
            <a:off x="457200" y="5905500"/>
            <a:ext cx="3500651" cy="3856797"/>
          </a:xfrm>
        </p:spPr>
        <p:txBody>
          <a:bodyPr/>
          <a:lstStyle>
            <a:lvl1pPr marL="342900" indent="-342900">
              <a:buFont typeface="Arial" panose="020B0604020202020204" pitchFamily="34" charset="0"/>
              <a:buChar char="•"/>
              <a:defRPr sz="2400">
                <a:solidFill>
                  <a:srgbClr val="F98A3C"/>
                </a:solidFill>
                <a:latin typeface="Microsoft Sans Serif" panose="020B0604020202020204" pitchFamily="34" charset="0"/>
                <a:cs typeface="Microsoft Sans Serif" panose="020B0604020202020204" pitchFamily="34" charset="0"/>
              </a:defRPr>
            </a:lvl1pPr>
            <a:lvl2pPr marL="800100" indent="-342900">
              <a:buFont typeface="Arial" panose="020B0604020202020204" pitchFamily="34" charset="0"/>
              <a:buChar char="•"/>
              <a:defRPr sz="2200">
                <a:solidFill>
                  <a:srgbClr val="F98A3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000">
                <a:solidFill>
                  <a:srgbClr val="F98A3C"/>
                </a:solidFill>
                <a:latin typeface="Microsoft Sans Serif" panose="020B0604020202020204" pitchFamily="34" charset="0"/>
                <a:cs typeface="Microsoft Sans Serif" panose="020B0604020202020204" pitchFamily="34" charset="0"/>
              </a:defRPr>
            </a:lvl3pPr>
            <a:lvl4pPr marL="1657350" indent="-285750">
              <a:buFont typeface="Arial" panose="020B0604020202020204" pitchFamily="34" charset="0"/>
              <a:buChar char="•"/>
              <a:defRPr sz="1800">
                <a:solidFill>
                  <a:srgbClr val="F98A3C"/>
                </a:solidFill>
                <a:latin typeface="Microsoft Sans Serif" panose="020B0604020202020204" pitchFamily="34" charset="0"/>
                <a:cs typeface="Microsoft Sans Serif" panose="020B0604020202020204" pitchFamily="34" charset="0"/>
              </a:defRPr>
            </a:lvl4pPr>
            <a:lvl5pPr marL="2114550" indent="-285750">
              <a:buFont typeface="Arial" panose="020B0604020202020204" pitchFamily="34" charset="0"/>
              <a:buChar char="•"/>
              <a:defRPr sz="1600">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22"/>
          <p:cNvSpPr>
            <a:spLocks noGrp="1"/>
          </p:cNvSpPr>
          <p:nvPr>
            <p:ph type="body" sz="quarter" idx="11"/>
          </p:nvPr>
        </p:nvSpPr>
        <p:spPr>
          <a:xfrm>
            <a:off x="4724400" y="5905500"/>
            <a:ext cx="3500651" cy="3856797"/>
          </a:xfrm>
        </p:spPr>
        <p:txBody>
          <a:bodyPr/>
          <a:lstStyle>
            <a:lvl1pPr marL="342900" indent="-342900">
              <a:buFont typeface="Arial" panose="020B0604020202020204" pitchFamily="34" charset="0"/>
              <a:buChar char="•"/>
              <a:defRPr sz="2400">
                <a:solidFill>
                  <a:srgbClr val="F98A3C"/>
                </a:solidFill>
                <a:latin typeface="Microsoft Sans Serif" panose="020B0604020202020204" pitchFamily="34" charset="0"/>
                <a:cs typeface="Microsoft Sans Serif" panose="020B0604020202020204" pitchFamily="34" charset="0"/>
              </a:defRPr>
            </a:lvl1pPr>
            <a:lvl2pPr marL="800100" indent="-342900">
              <a:buFont typeface="Arial" panose="020B0604020202020204" pitchFamily="34" charset="0"/>
              <a:buChar char="•"/>
              <a:defRPr sz="2200">
                <a:solidFill>
                  <a:srgbClr val="F98A3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000">
                <a:solidFill>
                  <a:srgbClr val="F98A3C"/>
                </a:solidFill>
                <a:latin typeface="Microsoft Sans Serif" panose="020B0604020202020204" pitchFamily="34" charset="0"/>
                <a:cs typeface="Microsoft Sans Serif" panose="020B0604020202020204" pitchFamily="34" charset="0"/>
              </a:defRPr>
            </a:lvl3pPr>
            <a:lvl4pPr marL="1657350" indent="-285750">
              <a:buFont typeface="Arial" panose="020B0604020202020204" pitchFamily="34" charset="0"/>
              <a:buChar char="•"/>
              <a:defRPr sz="1800">
                <a:solidFill>
                  <a:srgbClr val="F98A3C"/>
                </a:solidFill>
                <a:latin typeface="Microsoft Sans Serif" panose="020B0604020202020204" pitchFamily="34" charset="0"/>
                <a:cs typeface="Microsoft Sans Serif" panose="020B0604020202020204" pitchFamily="34" charset="0"/>
              </a:defRPr>
            </a:lvl4pPr>
            <a:lvl5pPr marL="2114550" indent="-285750">
              <a:buFont typeface="Arial" panose="020B0604020202020204" pitchFamily="34" charset="0"/>
              <a:buChar char="•"/>
              <a:defRPr sz="1600">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22"/>
          <p:cNvSpPr>
            <a:spLocks noGrp="1"/>
          </p:cNvSpPr>
          <p:nvPr>
            <p:ph type="body" sz="quarter" idx="12"/>
          </p:nvPr>
        </p:nvSpPr>
        <p:spPr>
          <a:xfrm>
            <a:off x="8763000" y="5905500"/>
            <a:ext cx="3500651" cy="3856797"/>
          </a:xfrm>
        </p:spPr>
        <p:txBody>
          <a:bodyPr/>
          <a:lstStyle>
            <a:lvl1pPr marL="342900" indent="-342900">
              <a:buFont typeface="Arial" panose="020B0604020202020204" pitchFamily="34" charset="0"/>
              <a:buChar char="•"/>
              <a:defRPr sz="2400">
                <a:solidFill>
                  <a:srgbClr val="F98A3C"/>
                </a:solidFill>
                <a:latin typeface="Microsoft Sans Serif" panose="020B0604020202020204" pitchFamily="34" charset="0"/>
                <a:cs typeface="Microsoft Sans Serif" panose="020B0604020202020204" pitchFamily="34" charset="0"/>
              </a:defRPr>
            </a:lvl1pPr>
            <a:lvl2pPr marL="800100" indent="-342900">
              <a:buFont typeface="Arial" panose="020B0604020202020204" pitchFamily="34" charset="0"/>
              <a:buChar char="•"/>
              <a:defRPr sz="2200">
                <a:solidFill>
                  <a:srgbClr val="F98A3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000">
                <a:solidFill>
                  <a:srgbClr val="F98A3C"/>
                </a:solidFill>
                <a:latin typeface="Microsoft Sans Serif" panose="020B0604020202020204" pitchFamily="34" charset="0"/>
                <a:cs typeface="Microsoft Sans Serif" panose="020B0604020202020204" pitchFamily="34" charset="0"/>
              </a:defRPr>
            </a:lvl3pPr>
            <a:lvl4pPr marL="1657350" indent="-285750">
              <a:buFont typeface="Arial" panose="020B0604020202020204" pitchFamily="34" charset="0"/>
              <a:buChar char="•"/>
              <a:defRPr sz="1800">
                <a:solidFill>
                  <a:srgbClr val="F98A3C"/>
                </a:solidFill>
                <a:latin typeface="Microsoft Sans Serif" panose="020B0604020202020204" pitchFamily="34" charset="0"/>
                <a:cs typeface="Microsoft Sans Serif" panose="020B0604020202020204" pitchFamily="34" charset="0"/>
              </a:defRPr>
            </a:lvl4pPr>
            <a:lvl5pPr marL="2114550" indent="-285750">
              <a:buFont typeface="Arial" panose="020B0604020202020204" pitchFamily="34" charset="0"/>
              <a:buChar char="•"/>
              <a:defRPr sz="1600">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7"/>
          <p:cNvSpPr>
            <a:spLocks noGrp="1"/>
          </p:cNvSpPr>
          <p:nvPr>
            <p:ph type="body" sz="quarter" idx="13"/>
          </p:nvPr>
        </p:nvSpPr>
        <p:spPr>
          <a:xfrm>
            <a:off x="11887200" y="1181100"/>
            <a:ext cx="5757862" cy="3146425"/>
          </a:xfrm>
        </p:spPr>
        <p:txBody>
          <a:bodyPr/>
          <a:lstStyle>
            <a:lvl1pPr marL="457200" indent="-457200">
              <a:buFont typeface="Arial" panose="020B0604020202020204" pitchFamily="34" charset="0"/>
              <a:buChar char="•"/>
              <a:defRPr sz="2400">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2200">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sz="2000">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sz="1800">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1600">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Text Placeholder 29"/>
          <p:cNvSpPr>
            <a:spLocks noGrp="1"/>
          </p:cNvSpPr>
          <p:nvPr>
            <p:ph type="body" sz="quarter" idx="14"/>
          </p:nvPr>
        </p:nvSpPr>
        <p:spPr>
          <a:xfrm>
            <a:off x="1447800" y="1028700"/>
            <a:ext cx="4559300" cy="3733800"/>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824847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Custom Layout">
    <p:bg>
      <p:bgPr>
        <a:solidFill>
          <a:srgbClr val="3A547C"/>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rcRect/>
          <a:stretch>
            <a:fillRect/>
          </a:stretch>
        </p:blipFill>
        <p:spPr>
          <a:xfrm>
            <a:off x="9514106" y="1351630"/>
            <a:ext cx="529603" cy="7636912"/>
          </a:xfrm>
          <a:prstGeom prst="rect">
            <a:avLst/>
          </a:prstGeom>
        </p:spPr>
      </p:pic>
      <p:pic>
        <p:nvPicPr>
          <p:cNvPr id="7" name="Picture 3"/>
          <p:cNvPicPr>
            <a:picLocks noChangeAspect="1"/>
          </p:cNvPicPr>
          <p:nvPr userDrawn="1"/>
        </p:nvPicPr>
        <p:blipFill>
          <a:blip r:embed="rId3"/>
          <a:srcRect/>
          <a:stretch>
            <a:fillRect/>
          </a:stretch>
        </p:blipFill>
        <p:spPr>
          <a:xfrm>
            <a:off x="10043708" y="-69558"/>
            <a:ext cx="5871119" cy="10962112"/>
          </a:xfrm>
          <a:prstGeom prst="rect">
            <a:avLst/>
          </a:prstGeom>
        </p:spPr>
      </p:pic>
      <p:sp>
        <p:nvSpPr>
          <p:cNvPr id="8" name="Text Placeholder 9"/>
          <p:cNvSpPr>
            <a:spLocks noGrp="1"/>
          </p:cNvSpPr>
          <p:nvPr>
            <p:ph type="body" sz="quarter" idx="10"/>
          </p:nvPr>
        </p:nvSpPr>
        <p:spPr>
          <a:xfrm>
            <a:off x="2590800" y="2614058"/>
            <a:ext cx="4611687" cy="5348842"/>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1"/>
          <p:cNvSpPr>
            <a:spLocks noGrp="1"/>
          </p:cNvSpPr>
          <p:nvPr>
            <p:ph type="pic" sz="quarter" idx="11"/>
          </p:nvPr>
        </p:nvSpPr>
        <p:spPr>
          <a:xfrm>
            <a:off x="11201400" y="3162300"/>
            <a:ext cx="3733800" cy="1371600"/>
          </a:xfrm>
        </p:spPr>
        <p:txBody>
          <a:bodyPr/>
          <a:lstStyle/>
          <a:p>
            <a:endParaRPr lang="en-US"/>
          </a:p>
        </p:txBody>
      </p:sp>
      <p:sp>
        <p:nvSpPr>
          <p:cNvPr id="10" name="Picture Placeholder 11"/>
          <p:cNvSpPr>
            <a:spLocks noGrp="1"/>
          </p:cNvSpPr>
          <p:nvPr>
            <p:ph type="pic" sz="quarter" idx="12"/>
          </p:nvPr>
        </p:nvSpPr>
        <p:spPr>
          <a:xfrm>
            <a:off x="11201400" y="4838700"/>
            <a:ext cx="3733800" cy="1371600"/>
          </a:xfrm>
        </p:spPr>
        <p:txBody>
          <a:bodyPr/>
          <a:lstStyle/>
          <a:p>
            <a:endParaRPr lang="en-US"/>
          </a:p>
        </p:txBody>
      </p:sp>
      <p:sp>
        <p:nvSpPr>
          <p:cNvPr id="11" name="Picture Placeholder 11"/>
          <p:cNvSpPr>
            <a:spLocks noGrp="1"/>
          </p:cNvSpPr>
          <p:nvPr>
            <p:ph type="pic" sz="quarter" idx="13"/>
          </p:nvPr>
        </p:nvSpPr>
        <p:spPr>
          <a:xfrm>
            <a:off x="11201400" y="6515100"/>
            <a:ext cx="3733800" cy="1371600"/>
          </a:xfrm>
        </p:spPr>
        <p:txBody>
          <a:bodyPr/>
          <a:lstStyle/>
          <a:p>
            <a:endParaRPr lang="en-US"/>
          </a:p>
        </p:txBody>
      </p:sp>
    </p:spTree>
    <p:extLst>
      <p:ext uri="{BB962C8B-B14F-4D97-AF65-F5344CB8AC3E}">
        <p14:creationId xmlns:p14="http://schemas.microsoft.com/office/powerpoint/2010/main" val="14602119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457200" y="-190500"/>
            <a:ext cx="8349281" cy="10645111"/>
            <a:chOff x="0" y="0"/>
            <a:chExt cx="11132375" cy="14193481"/>
          </a:xfrm>
        </p:grpSpPr>
        <p:pic>
          <p:nvPicPr>
            <p:cNvPr id="7" name="Picture 3"/>
            <p:cNvPicPr>
              <a:picLocks noChangeAspect="1"/>
            </p:cNvPicPr>
            <p:nvPr/>
          </p:nvPicPr>
          <p:blipFill>
            <a:blip r:embed="rId2"/>
            <a:srcRect l="23872" r="23872"/>
            <a:stretch>
              <a:fillRect/>
            </a:stretch>
          </p:blipFill>
          <p:spPr>
            <a:xfrm>
              <a:off x="0" y="0"/>
              <a:ext cx="11132375" cy="14193481"/>
            </a:xfrm>
            <a:prstGeom prst="rect">
              <a:avLst/>
            </a:prstGeom>
          </p:spPr>
        </p:pic>
      </p:grpSp>
      <p:pic>
        <p:nvPicPr>
          <p:cNvPr id="8" name="Picture 4"/>
          <p:cNvPicPr>
            <a:picLocks noChangeAspect="1"/>
          </p:cNvPicPr>
          <p:nvPr userDrawn="1"/>
        </p:nvPicPr>
        <p:blipFill>
          <a:blip r:embed="rId3"/>
          <a:srcRect/>
          <a:stretch>
            <a:fillRect/>
          </a:stretch>
        </p:blipFill>
        <p:spPr>
          <a:xfrm>
            <a:off x="8156864" y="1324841"/>
            <a:ext cx="529603" cy="7636912"/>
          </a:xfrm>
          <a:prstGeom prst="rect">
            <a:avLst/>
          </a:prstGeom>
        </p:spPr>
      </p:pic>
      <p:sp>
        <p:nvSpPr>
          <p:cNvPr id="9" name="Text Placeholder 7"/>
          <p:cNvSpPr>
            <a:spLocks noGrp="1"/>
          </p:cNvSpPr>
          <p:nvPr>
            <p:ph type="body" sz="quarter" idx="10"/>
          </p:nvPr>
        </p:nvSpPr>
        <p:spPr>
          <a:xfrm>
            <a:off x="9144000" y="1020763"/>
            <a:ext cx="6248400" cy="769937"/>
          </a:xfrm>
        </p:spPr>
        <p:txBody>
          <a:bodyPr/>
          <a:lstStyle>
            <a:lvl1pPr>
              <a:defRPr sz="44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9"/>
          <p:cNvSpPr>
            <a:spLocks noGrp="1"/>
          </p:cNvSpPr>
          <p:nvPr>
            <p:ph type="body" sz="quarter" idx="11"/>
          </p:nvPr>
        </p:nvSpPr>
        <p:spPr>
          <a:xfrm>
            <a:off x="9372600" y="1874145"/>
            <a:ext cx="7696200" cy="6926955"/>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sz="3000">
                <a:solidFill>
                  <a:srgbClr val="3A547C"/>
                </a:solidFill>
                <a:latin typeface="Microsoft Sans Serif" panose="020B0604020202020204" pitchFamily="34" charset="0"/>
                <a:cs typeface="Microsoft Sans Serif" panose="020B0604020202020204" pitchFamily="34" charset="0"/>
              </a:defRPr>
            </a:lvl2pPr>
            <a:lvl3pPr marL="1371600" indent="-457200">
              <a:buFont typeface="Arial" panose="020B0604020202020204" pitchFamily="34" charset="0"/>
              <a:buChar char="•"/>
              <a:defRPr sz="2800">
                <a:solidFill>
                  <a:srgbClr val="3A547C"/>
                </a:solidFill>
                <a:latin typeface="Microsoft Sans Serif" panose="020B0604020202020204" pitchFamily="34" charset="0"/>
                <a:cs typeface="Microsoft Sans Serif" panose="020B0604020202020204" pitchFamily="34" charset="0"/>
              </a:defRPr>
            </a:lvl3pPr>
            <a:lvl4pPr marL="1828800" indent="-457200">
              <a:buFont typeface="Arial" panose="020B0604020202020204" pitchFamily="34" charset="0"/>
              <a:buChar char="•"/>
              <a:defRPr sz="2600">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18793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9938719" y="-181841"/>
            <a:ext cx="8349281" cy="10645111"/>
            <a:chOff x="0" y="0"/>
            <a:chExt cx="11132375" cy="14193481"/>
          </a:xfrm>
        </p:grpSpPr>
        <p:pic>
          <p:nvPicPr>
            <p:cNvPr id="7" name="Picture 3"/>
            <p:cNvPicPr>
              <a:picLocks noChangeAspect="1"/>
            </p:cNvPicPr>
            <p:nvPr/>
          </p:nvPicPr>
          <p:blipFill>
            <a:blip r:embed="rId2"/>
            <a:srcRect l="14260" r="33385"/>
            <a:stretch>
              <a:fillRect/>
            </a:stretch>
          </p:blipFill>
          <p:spPr>
            <a:xfrm>
              <a:off x="0" y="0"/>
              <a:ext cx="11132375" cy="14193481"/>
            </a:xfrm>
            <a:prstGeom prst="rect">
              <a:avLst/>
            </a:prstGeom>
          </p:spPr>
        </p:pic>
      </p:grpSp>
      <p:pic>
        <p:nvPicPr>
          <p:cNvPr id="8" name="Picture 4"/>
          <p:cNvPicPr>
            <a:picLocks noChangeAspect="1"/>
          </p:cNvPicPr>
          <p:nvPr userDrawn="1"/>
        </p:nvPicPr>
        <p:blipFill>
          <a:blip r:embed="rId3"/>
          <a:srcRect/>
          <a:stretch>
            <a:fillRect/>
          </a:stretch>
        </p:blipFill>
        <p:spPr>
          <a:xfrm>
            <a:off x="9428994" y="1333500"/>
            <a:ext cx="529603" cy="7636912"/>
          </a:xfrm>
          <a:prstGeom prst="rect">
            <a:avLst/>
          </a:prstGeom>
        </p:spPr>
      </p:pic>
      <p:sp>
        <p:nvSpPr>
          <p:cNvPr id="9" name="Text Placeholder 9"/>
          <p:cNvSpPr>
            <a:spLocks noGrp="1"/>
          </p:cNvSpPr>
          <p:nvPr>
            <p:ph type="body" sz="quarter" idx="12"/>
          </p:nvPr>
        </p:nvSpPr>
        <p:spPr>
          <a:xfrm>
            <a:off x="2077278" y="1872661"/>
            <a:ext cx="6019800" cy="2593698"/>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3"/>
          </p:nvPr>
        </p:nvSpPr>
        <p:spPr>
          <a:xfrm>
            <a:off x="2077278" y="6066559"/>
            <a:ext cx="6019800" cy="2593698"/>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940665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183199" y="-181841"/>
            <a:ext cx="8349281" cy="10645111"/>
            <a:chOff x="0" y="0"/>
            <a:chExt cx="11132375" cy="14193481"/>
          </a:xfrm>
        </p:grpSpPr>
        <p:pic>
          <p:nvPicPr>
            <p:cNvPr id="7" name="Picture 3"/>
            <p:cNvPicPr>
              <a:picLocks noChangeAspect="1"/>
            </p:cNvPicPr>
            <p:nvPr/>
          </p:nvPicPr>
          <p:blipFill>
            <a:blip r:embed="rId2"/>
            <a:srcRect l="29219" r="18524"/>
            <a:stretch>
              <a:fillRect/>
            </a:stretch>
          </p:blipFill>
          <p:spPr>
            <a:xfrm>
              <a:off x="0" y="0"/>
              <a:ext cx="11132375" cy="14193481"/>
            </a:xfrm>
            <a:prstGeom prst="rect">
              <a:avLst/>
            </a:prstGeom>
          </p:spPr>
        </p:pic>
      </p:grpSp>
      <p:pic>
        <p:nvPicPr>
          <p:cNvPr id="8" name="Picture 4"/>
          <p:cNvPicPr>
            <a:picLocks noChangeAspect="1"/>
          </p:cNvPicPr>
          <p:nvPr userDrawn="1"/>
        </p:nvPicPr>
        <p:blipFill>
          <a:blip r:embed="rId3"/>
          <a:srcRect/>
          <a:stretch>
            <a:fillRect/>
          </a:stretch>
        </p:blipFill>
        <p:spPr>
          <a:xfrm>
            <a:off x="8156864" y="1324841"/>
            <a:ext cx="529603" cy="7636912"/>
          </a:xfrm>
          <a:prstGeom prst="rect">
            <a:avLst/>
          </a:prstGeom>
        </p:spPr>
      </p:pic>
      <p:sp>
        <p:nvSpPr>
          <p:cNvPr id="9" name="Text Placeholder 9"/>
          <p:cNvSpPr>
            <a:spLocks noGrp="1"/>
          </p:cNvSpPr>
          <p:nvPr>
            <p:ph type="body" sz="quarter" idx="10"/>
          </p:nvPr>
        </p:nvSpPr>
        <p:spPr>
          <a:xfrm>
            <a:off x="9448800" y="1864002"/>
            <a:ext cx="6019800" cy="7699098"/>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093166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11511983" y="-181841"/>
            <a:ext cx="5944969" cy="10645111"/>
            <a:chOff x="0" y="0"/>
            <a:chExt cx="7926626" cy="14193481"/>
          </a:xfrm>
        </p:grpSpPr>
        <p:sp>
          <p:nvSpPr>
            <p:cNvPr id="7" name="AutoShape 3"/>
            <p:cNvSpPr/>
            <p:nvPr/>
          </p:nvSpPr>
          <p:spPr>
            <a:xfrm>
              <a:off x="0" y="0"/>
              <a:ext cx="7926626" cy="14193481"/>
            </a:xfrm>
            <a:prstGeom prst="rect">
              <a:avLst/>
            </a:prstGeom>
            <a:solidFill>
              <a:srgbClr val="FFFFFF"/>
            </a:solidFill>
          </p:spPr>
        </p:sp>
      </p:grpSp>
      <p:pic>
        <p:nvPicPr>
          <p:cNvPr id="8" name="Picture 4"/>
          <p:cNvPicPr>
            <a:picLocks noChangeAspect="1"/>
          </p:cNvPicPr>
          <p:nvPr userDrawn="1"/>
        </p:nvPicPr>
        <p:blipFill>
          <a:blip r:embed="rId2"/>
          <a:srcRect/>
          <a:stretch>
            <a:fillRect/>
          </a:stretch>
        </p:blipFill>
        <p:spPr>
          <a:xfrm>
            <a:off x="10989226" y="1324841"/>
            <a:ext cx="529603" cy="7636912"/>
          </a:xfrm>
          <a:prstGeom prst="rect">
            <a:avLst/>
          </a:prstGeom>
        </p:spPr>
      </p:pic>
      <p:sp>
        <p:nvSpPr>
          <p:cNvPr id="9" name="Picture Placeholder 10"/>
          <p:cNvSpPr>
            <a:spLocks noGrp="1"/>
          </p:cNvSpPr>
          <p:nvPr>
            <p:ph type="pic" sz="quarter" idx="10"/>
          </p:nvPr>
        </p:nvSpPr>
        <p:spPr>
          <a:xfrm>
            <a:off x="12877800" y="3848100"/>
            <a:ext cx="3124200" cy="1371600"/>
          </a:xfrm>
        </p:spPr>
        <p:txBody>
          <a:bodyPr/>
          <a:lstStyle/>
          <a:p>
            <a:endParaRPr lang="en-US"/>
          </a:p>
        </p:txBody>
      </p:sp>
      <p:sp>
        <p:nvSpPr>
          <p:cNvPr id="10" name="Picture Placeholder 12"/>
          <p:cNvSpPr>
            <a:spLocks noGrp="1"/>
          </p:cNvSpPr>
          <p:nvPr>
            <p:ph type="pic" sz="quarter" idx="11"/>
          </p:nvPr>
        </p:nvSpPr>
        <p:spPr>
          <a:xfrm>
            <a:off x="12192000" y="5524500"/>
            <a:ext cx="4572000" cy="990600"/>
          </a:xfrm>
        </p:spPr>
        <p:txBody>
          <a:bodyPr/>
          <a:lstStyle/>
          <a:p>
            <a:endParaRPr lang="en-US"/>
          </a:p>
        </p:txBody>
      </p:sp>
      <p:sp>
        <p:nvSpPr>
          <p:cNvPr id="11" name="Text Placeholder 14"/>
          <p:cNvSpPr>
            <a:spLocks noGrp="1"/>
          </p:cNvSpPr>
          <p:nvPr>
            <p:ph type="body" sz="quarter" idx="12"/>
          </p:nvPr>
        </p:nvSpPr>
        <p:spPr>
          <a:xfrm>
            <a:off x="1676400" y="952500"/>
            <a:ext cx="8686800" cy="8301037"/>
          </a:xfrm>
        </p:spPr>
        <p:txBody>
          <a:bodyPr/>
          <a:lstStyle>
            <a:lvl1pPr>
              <a:defRPr>
                <a:solidFill>
                  <a:srgbClr val="3A547C"/>
                </a:solidFill>
                <a:latin typeface="Microsoft Sans Serif" panose="020B0604020202020204" pitchFamily="34" charset="0"/>
                <a:cs typeface="Microsoft Sans Serif" panose="020B0604020202020204" pitchFamily="34" charset="0"/>
              </a:defRPr>
            </a:lvl1pPr>
            <a:lvl2pPr>
              <a:defRPr sz="3000">
                <a:solidFill>
                  <a:srgbClr val="3A547C"/>
                </a:solidFill>
                <a:latin typeface="Microsoft Sans Serif" panose="020B0604020202020204" pitchFamily="34" charset="0"/>
                <a:cs typeface="Microsoft Sans Serif" panose="020B0604020202020204" pitchFamily="34" charset="0"/>
              </a:defRPr>
            </a:lvl2pPr>
            <a:lvl3pPr>
              <a:defRPr sz="2800">
                <a:solidFill>
                  <a:srgbClr val="3A547C"/>
                </a:solidFill>
                <a:latin typeface="Microsoft Sans Serif" panose="020B0604020202020204" pitchFamily="34" charset="0"/>
                <a:cs typeface="Microsoft Sans Serif" panose="020B0604020202020204" pitchFamily="34" charset="0"/>
              </a:defRPr>
            </a:lvl3pPr>
            <a:lvl4pPr>
              <a:defRPr sz="2600">
                <a:solidFill>
                  <a:srgbClr val="3A547C"/>
                </a:solidFill>
                <a:latin typeface="Microsoft Sans Serif" panose="020B0604020202020204" pitchFamily="34" charset="0"/>
                <a:cs typeface="Microsoft Sans Serif" panose="020B0604020202020204" pitchFamily="34" charset="0"/>
              </a:defRPr>
            </a:lvl4pPr>
            <a:lvl5pPr>
              <a:defRPr sz="2400">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637575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Custom Layout">
    <p:bg>
      <p:bgPr>
        <a:solidFill>
          <a:srgbClr val="3A547C"/>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1310444" y="-181841"/>
            <a:ext cx="6855638" cy="10645111"/>
            <a:chOff x="0" y="0"/>
            <a:chExt cx="9140851" cy="14193481"/>
          </a:xfrm>
        </p:grpSpPr>
        <p:sp>
          <p:nvSpPr>
            <p:cNvPr id="7" name="AutoShape 3"/>
            <p:cNvSpPr/>
            <p:nvPr/>
          </p:nvSpPr>
          <p:spPr>
            <a:xfrm>
              <a:off x="0" y="0"/>
              <a:ext cx="9140851" cy="14193481"/>
            </a:xfrm>
            <a:prstGeom prst="rect">
              <a:avLst/>
            </a:prstGeom>
            <a:solidFill>
              <a:srgbClr val="FFFFFF"/>
            </a:solidFill>
          </p:spPr>
        </p:sp>
      </p:grpSp>
      <p:pic>
        <p:nvPicPr>
          <p:cNvPr id="8" name="Picture 10"/>
          <p:cNvPicPr>
            <a:picLocks noChangeAspect="1"/>
          </p:cNvPicPr>
          <p:nvPr userDrawn="1"/>
        </p:nvPicPr>
        <p:blipFill>
          <a:blip r:embed="rId2"/>
          <a:srcRect/>
          <a:stretch>
            <a:fillRect/>
          </a:stretch>
        </p:blipFill>
        <p:spPr>
          <a:xfrm>
            <a:off x="2161617" y="2570093"/>
            <a:ext cx="5079474" cy="5079474"/>
          </a:xfrm>
          <a:prstGeom prst="rect">
            <a:avLst/>
          </a:prstGeom>
        </p:spPr>
      </p:pic>
      <p:pic>
        <p:nvPicPr>
          <p:cNvPr id="9" name="Picture 8"/>
          <p:cNvPicPr>
            <a:picLocks noChangeAspect="1"/>
          </p:cNvPicPr>
          <p:nvPr userDrawn="1"/>
        </p:nvPicPr>
        <p:blipFill>
          <a:blip r:embed="rId3"/>
          <a:srcRect/>
          <a:stretch>
            <a:fillRect/>
          </a:stretch>
        </p:blipFill>
        <p:spPr>
          <a:xfrm>
            <a:off x="8156864" y="1324841"/>
            <a:ext cx="529603" cy="7636912"/>
          </a:xfrm>
          <a:prstGeom prst="rect">
            <a:avLst/>
          </a:prstGeom>
        </p:spPr>
      </p:pic>
      <p:sp>
        <p:nvSpPr>
          <p:cNvPr id="10" name="Text Placeholder 11"/>
          <p:cNvSpPr>
            <a:spLocks noGrp="1"/>
          </p:cNvSpPr>
          <p:nvPr>
            <p:ph type="body" sz="quarter" idx="10"/>
          </p:nvPr>
        </p:nvSpPr>
        <p:spPr>
          <a:xfrm>
            <a:off x="9372600" y="1325563"/>
            <a:ext cx="4038600" cy="1606550"/>
          </a:xfrm>
        </p:spPr>
        <p:txBody>
          <a:bodyPr>
            <a:normAutofit/>
          </a:bodyPr>
          <a:lstStyle>
            <a:lvl1pPr marL="0" indent="0">
              <a:buNone/>
              <a:defRPr sz="4000">
                <a:solidFill>
                  <a:srgbClr val="F98A3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1" name="Text Placeholder 13"/>
          <p:cNvSpPr>
            <a:spLocks noGrp="1"/>
          </p:cNvSpPr>
          <p:nvPr>
            <p:ph type="body" sz="quarter" idx="11"/>
          </p:nvPr>
        </p:nvSpPr>
        <p:spPr>
          <a:xfrm>
            <a:off x="9372600" y="3519488"/>
            <a:ext cx="7239000" cy="2690812"/>
          </a:xfrm>
        </p:spPr>
        <p:txBody>
          <a:bodyPr/>
          <a:lstStyle>
            <a:lvl1pPr marL="457200" indent="-457200">
              <a:buFont typeface="Arial" panose="020B0604020202020204" pitchFamily="34" charset="0"/>
              <a:buChar char="•"/>
              <a:defRPr>
                <a:solidFill>
                  <a:srgbClr val="D9D9D9"/>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3"/>
          <p:cNvSpPr>
            <a:spLocks noGrp="1"/>
          </p:cNvSpPr>
          <p:nvPr>
            <p:ph type="body" sz="quarter" idx="12"/>
          </p:nvPr>
        </p:nvSpPr>
        <p:spPr>
          <a:xfrm>
            <a:off x="9372600" y="6896100"/>
            <a:ext cx="7239000" cy="2690812"/>
          </a:xfrm>
        </p:spPr>
        <p:txBody>
          <a:bodyPr/>
          <a:lstStyle>
            <a:lvl1pPr marL="457200" indent="-457200">
              <a:buFont typeface="Arial" panose="020B0604020202020204" pitchFamily="34" charset="0"/>
              <a:buChar char="•"/>
              <a:defRPr>
                <a:solidFill>
                  <a:srgbClr val="D9D9D9"/>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96929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19878" y="-114300"/>
            <a:ext cx="8349281" cy="10645111"/>
            <a:chOff x="0" y="0"/>
            <a:chExt cx="11132375" cy="14193481"/>
          </a:xfrm>
        </p:grpSpPr>
        <p:pic>
          <p:nvPicPr>
            <p:cNvPr id="7" name="Picture 3"/>
            <p:cNvPicPr>
              <a:picLocks noChangeAspect="1"/>
            </p:cNvPicPr>
            <p:nvPr/>
          </p:nvPicPr>
          <p:blipFill>
            <a:blip r:embed="rId2"/>
            <a:srcRect l="20186" r="27557"/>
            <a:stretch>
              <a:fillRect/>
            </a:stretch>
          </p:blipFill>
          <p:spPr>
            <a:xfrm>
              <a:off x="0" y="0"/>
              <a:ext cx="11132375" cy="14193481"/>
            </a:xfrm>
            <a:prstGeom prst="rect">
              <a:avLst/>
            </a:prstGeom>
          </p:spPr>
        </p:pic>
      </p:grpSp>
      <p:pic>
        <p:nvPicPr>
          <p:cNvPr id="8" name="Picture 4"/>
          <p:cNvPicPr>
            <a:picLocks noChangeAspect="1"/>
          </p:cNvPicPr>
          <p:nvPr userDrawn="1"/>
        </p:nvPicPr>
        <p:blipFill>
          <a:blip r:embed="rId3"/>
          <a:srcRect/>
          <a:stretch>
            <a:fillRect/>
          </a:stretch>
        </p:blipFill>
        <p:spPr>
          <a:xfrm>
            <a:off x="8156864" y="1324841"/>
            <a:ext cx="529603" cy="7636912"/>
          </a:xfrm>
          <a:prstGeom prst="rect">
            <a:avLst/>
          </a:prstGeom>
        </p:spPr>
      </p:pic>
      <p:sp>
        <p:nvSpPr>
          <p:cNvPr id="9" name="Text Placeholder 11"/>
          <p:cNvSpPr>
            <a:spLocks noGrp="1"/>
          </p:cNvSpPr>
          <p:nvPr>
            <p:ph type="body" sz="quarter" idx="10"/>
          </p:nvPr>
        </p:nvSpPr>
        <p:spPr>
          <a:xfrm>
            <a:off x="9372600" y="1325563"/>
            <a:ext cx="4038600" cy="1606550"/>
          </a:xfrm>
        </p:spPr>
        <p:txBody>
          <a:bodyPr>
            <a:normAutofit/>
          </a:bodyPr>
          <a:lstStyle>
            <a:lvl1pPr marL="0" indent="0">
              <a:buNone/>
              <a:defRPr sz="4000">
                <a:solidFill>
                  <a:srgbClr val="3A547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13"/>
          <p:cNvSpPr>
            <a:spLocks noGrp="1"/>
          </p:cNvSpPr>
          <p:nvPr>
            <p:ph type="body" sz="quarter" idx="11"/>
          </p:nvPr>
        </p:nvSpPr>
        <p:spPr>
          <a:xfrm>
            <a:off x="9372600" y="3519488"/>
            <a:ext cx="7239000" cy="2690812"/>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3"/>
          <p:cNvSpPr>
            <a:spLocks noGrp="1"/>
          </p:cNvSpPr>
          <p:nvPr>
            <p:ph type="body" sz="quarter" idx="12"/>
          </p:nvPr>
        </p:nvSpPr>
        <p:spPr>
          <a:xfrm>
            <a:off x="9372600" y="6896100"/>
            <a:ext cx="7239000" cy="2690812"/>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040194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Custom Layout">
    <p:bg>
      <p:bgPr>
        <a:solidFill>
          <a:srgbClr val="D9D9D9"/>
        </a:solidFill>
        <a:effectLst/>
      </p:bgPr>
    </p:bg>
    <p:spTree>
      <p:nvGrpSpPr>
        <p:cNvPr id="1" name=""/>
        <p:cNvGrpSpPr/>
        <p:nvPr/>
      </p:nvGrpSpPr>
      <p:grpSpPr>
        <a:xfrm>
          <a:off x="0" y="0"/>
          <a:ext cx="0" cy="0"/>
          <a:chOff x="0" y="0"/>
          <a:chExt cx="0" cy="0"/>
        </a:xfrm>
      </p:grpSpPr>
      <p:sp>
        <p:nvSpPr>
          <p:cNvPr id="6" name="Text Placeholder 11"/>
          <p:cNvSpPr>
            <a:spLocks noGrp="1"/>
          </p:cNvSpPr>
          <p:nvPr>
            <p:ph type="body" sz="quarter" idx="10"/>
          </p:nvPr>
        </p:nvSpPr>
        <p:spPr>
          <a:xfrm>
            <a:off x="9372600" y="1325563"/>
            <a:ext cx="4038600" cy="1606550"/>
          </a:xfrm>
        </p:spPr>
        <p:txBody>
          <a:bodyPr>
            <a:normAutofit/>
          </a:bodyPr>
          <a:lstStyle>
            <a:lvl1pPr marL="0" indent="0">
              <a:buNone/>
              <a:defRPr sz="4000">
                <a:solidFill>
                  <a:srgbClr val="3A547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7" name="Text Placeholder 13"/>
          <p:cNvSpPr>
            <a:spLocks noGrp="1"/>
          </p:cNvSpPr>
          <p:nvPr>
            <p:ph type="body" sz="quarter" idx="11"/>
          </p:nvPr>
        </p:nvSpPr>
        <p:spPr>
          <a:xfrm>
            <a:off x="9372600" y="3519488"/>
            <a:ext cx="7239000" cy="2690812"/>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13"/>
          <p:cNvSpPr>
            <a:spLocks noGrp="1"/>
          </p:cNvSpPr>
          <p:nvPr>
            <p:ph type="body" sz="quarter" idx="12"/>
          </p:nvPr>
        </p:nvSpPr>
        <p:spPr>
          <a:xfrm>
            <a:off x="9372600" y="6896100"/>
            <a:ext cx="7239000" cy="2690812"/>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3"/>
          <p:cNvPicPr>
            <a:picLocks noChangeAspect="1"/>
          </p:cNvPicPr>
          <p:nvPr userDrawn="1"/>
        </p:nvPicPr>
        <p:blipFill>
          <a:blip r:embed="rId2"/>
          <a:srcRect l="22042" r="25668"/>
          <a:stretch>
            <a:fillRect/>
          </a:stretch>
        </p:blipFill>
        <p:spPr>
          <a:xfrm>
            <a:off x="-192417" y="-179259"/>
            <a:ext cx="8349281" cy="10645111"/>
          </a:xfrm>
          <a:prstGeom prst="rect">
            <a:avLst/>
          </a:prstGeom>
        </p:spPr>
      </p:pic>
      <p:pic>
        <p:nvPicPr>
          <p:cNvPr id="10" name="Picture 4"/>
          <p:cNvPicPr>
            <a:picLocks noChangeAspect="1"/>
          </p:cNvPicPr>
          <p:nvPr userDrawn="1"/>
        </p:nvPicPr>
        <p:blipFill>
          <a:blip r:embed="rId3"/>
          <a:srcRect/>
          <a:stretch>
            <a:fillRect/>
          </a:stretch>
        </p:blipFill>
        <p:spPr>
          <a:xfrm>
            <a:off x="8156864" y="1324841"/>
            <a:ext cx="529603" cy="7636912"/>
          </a:xfrm>
          <a:prstGeom prst="rect">
            <a:avLst/>
          </a:prstGeom>
        </p:spPr>
      </p:pic>
    </p:spTree>
    <p:extLst>
      <p:ext uri="{BB962C8B-B14F-4D97-AF65-F5344CB8AC3E}">
        <p14:creationId xmlns:p14="http://schemas.microsoft.com/office/powerpoint/2010/main" val="42443420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Custom Layout">
    <p:bg>
      <p:bgPr>
        <a:solidFill>
          <a:srgbClr val="D9D9D9"/>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183199" y="-181841"/>
            <a:ext cx="8349281" cy="10645111"/>
            <a:chOff x="0" y="0"/>
            <a:chExt cx="11132375" cy="14193481"/>
          </a:xfrm>
        </p:grpSpPr>
        <p:pic>
          <p:nvPicPr>
            <p:cNvPr id="7" name="Picture 3"/>
            <p:cNvPicPr>
              <a:picLocks noChangeAspect="1"/>
            </p:cNvPicPr>
            <p:nvPr/>
          </p:nvPicPr>
          <p:blipFill>
            <a:blip r:embed="rId2"/>
            <a:srcRect t="7607" b="7607"/>
            <a:stretch>
              <a:fillRect/>
            </a:stretch>
          </p:blipFill>
          <p:spPr>
            <a:xfrm>
              <a:off x="0" y="0"/>
              <a:ext cx="11132375" cy="14193481"/>
            </a:xfrm>
            <a:prstGeom prst="rect">
              <a:avLst/>
            </a:prstGeom>
          </p:spPr>
        </p:pic>
      </p:grpSp>
      <p:pic>
        <p:nvPicPr>
          <p:cNvPr id="8" name="Picture 4"/>
          <p:cNvPicPr>
            <a:picLocks noChangeAspect="1"/>
          </p:cNvPicPr>
          <p:nvPr userDrawn="1"/>
        </p:nvPicPr>
        <p:blipFill>
          <a:blip r:embed="rId3"/>
          <a:srcRect/>
          <a:stretch>
            <a:fillRect/>
          </a:stretch>
        </p:blipFill>
        <p:spPr>
          <a:xfrm>
            <a:off x="8156864" y="1324841"/>
            <a:ext cx="529603" cy="7636912"/>
          </a:xfrm>
          <a:prstGeom prst="rect">
            <a:avLst/>
          </a:prstGeom>
        </p:spPr>
      </p:pic>
      <p:sp>
        <p:nvSpPr>
          <p:cNvPr id="9" name="Text Placeholder 11"/>
          <p:cNvSpPr>
            <a:spLocks noGrp="1"/>
          </p:cNvSpPr>
          <p:nvPr>
            <p:ph type="body" sz="quarter" idx="10"/>
          </p:nvPr>
        </p:nvSpPr>
        <p:spPr>
          <a:xfrm>
            <a:off x="9372600" y="1325563"/>
            <a:ext cx="4038600" cy="1606550"/>
          </a:xfrm>
        </p:spPr>
        <p:txBody>
          <a:bodyPr>
            <a:normAutofit/>
          </a:bodyPr>
          <a:lstStyle>
            <a:lvl1pPr marL="0" indent="0">
              <a:buNone/>
              <a:defRPr sz="4000">
                <a:solidFill>
                  <a:srgbClr val="3A547C"/>
                </a:solidFill>
                <a:latin typeface="Microsoft Sans Serif" panose="020B0604020202020204" pitchFamily="34" charset="0"/>
                <a:cs typeface="Microsoft Sans Serif" panose="020B0604020202020204" pitchFamily="34" charset="0"/>
              </a:defRPr>
            </a:lvl1pPr>
            <a:lvl2pPr>
              <a:defRPr>
                <a:solidFill>
                  <a:srgbClr val="F98A3C"/>
                </a:solidFill>
                <a:latin typeface="Microsoft Sans Serif" panose="020B0604020202020204" pitchFamily="34" charset="0"/>
                <a:cs typeface="Microsoft Sans Serif" panose="020B0604020202020204" pitchFamily="34" charset="0"/>
              </a:defRPr>
            </a:lvl2pPr>
            <a:lvl3pPr>
              <a:defRPr>
                <a:solidFill>
                  <a:srgbClr val="F98A3C"/>
                </a:solidFill>
                <a:latin typeface="Microsoft Sans Serif" panose="020B0604020202020204" pitchFamily="34" charset="0"/>
                <a:cs typeface="Microsoft Sans Serif" panose="020B0604020202020204" pitchFamily="34" charset="0"/>
              </a:defRPr>
            </a:lvl3pPr>
            <a:lvl4pPr>
              <a:defRPr>
                <a:solidFill>
                  <a:srgbClr val="F98A3C"/>
                </a:solidFill>
                <a:latin typeface="Microsoft Sans Serif" panose="020B0604020202020204" pitchFamily="34" charset="0"/>
                <a:cs typeface="Microsoft Sans Serif" panose="020B0604020202020204" pitchFamily="34" charset="0"/>
              </a:defRPr>
            </a:lvl4pPr>
            <a:lvl5pP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p:txBody>
      </p:sp>
      <p:sp>
        <p:nvSpPr>
          <p:cNvPr id="10" name="Text Placeholder 13"/>
          <p:cNvSpPr>
            <a:spLocks noGrp="1"/>
          </p:cNvSpPr>
          <p:nvPr>
            <p:ph type="body" sz="quarter" idx="11"/>
          </p:nvPr>
        </p:nvSpPr>
        <p:spPr>
          <a:xfrm>
            <a:off x="9372600" y="3519488"/>
            <a:ext cx="7239000" cy="2690812"/>
          </a:xfrm>
        </p:spPr>
        <p:txBody>
          <a:bodyPr/>
          <a:lstStyle>
            <a:lvl1pPr marL="4572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3"/>
          <p:cNvSpPr>
            <a:spLocks noGrp="1"/>
          </p:cNvSpPr>
          <p:nvPr>
            <p:ph type="body" sz="quarter" idx="12"/>
          </p:nvPr>
        </p:nvSpPr>
        <p:spPr>
          <a:xfrm>
            <a:off x="9372600" y="6896100"/>
            <a:ext cx="7239000" cy="2690812"/>
          </a:xfrm>
        </p:spPr>
        <p:txBody>
          <a:bodyPr/>
          <a:lstStyle>
            <a:lvl1pPr marL="4572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rgbClr val="F98A3C"/>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25768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Custom Layout">
    <p:bg>
      <p:bgPr>
        <a:solidFill>
          <a:srgbClr val="3A547C"/>
        </a:solidFill>
        <a:effectLst/>
      </p:bgPr>
    </p:bg>
    <p:spTree>
      <p:nvGrpSpPr>
        <p:cNvPr id="1" name=""/>
        <p:cNvGrpSpPr/>
        <p:nvPr/>
      </p:nvGrpSpPr>
      <p:grpSpPr>
        <a:xfrm>
          <a:off x="0" y="0"/>
          <a:ext cx="0" cy="0"/>
          <a:chOff x="0" y="0"/>
          <a:chExt cx="0" cy="0"/>
        </a:xfrm>
      </p:grpSpPr>
      <p:grpSp>
        <p:nvGrpSpPr>
          <p:cNvPr id="6" name="Group 2"/>
          <p:cNvGrpSpPr/>
          <p:nvPr userDrawn="1"/>
        </p:nvGrpSpPr>
        <p:grpSpPr>
          <a:xfrm>
            <a:off x="7323848" y="-190500"/>
            <a:ext cx="10947092" cy="10662047"/>
            <a:chOff x="0" y="0"/>
            <a:chExt cx="14596123" cy="14216062"/>
          </a:xfrm>
        </p:grpSpPr>
        <p:pic>
          <p:nvPicPr>
            <p:cNvPr id="7" name="Picture 3"/>
            <p:cNvPicPr>
              <a:picLocks noChangeAspect="1"/>
            </p:cNvPicPr>
            <p:nvPr/>
          </p:nvPicPr>
          <p:blipFill>
            <a:blip r:embed="rId2">
              <a:alphaModFix amt="35000"/>
            </a:blip>
            <a:srcRect l="15775" r="15775"/>
            <a:stretch>
              <a:fillRect/>
            </a:stretch>
          </p:blipFill>
          <p:spPr>
            <a:xfrm>
              <a:off x="0" y="0"/>
              <a:ext cx="14596123" cy="14216062"/>
            </a:xfrm>
            <a:prstGeom prst="rect">
              <a:avLst/>
            </a:prstGeom>
          </p:spPr>
        </p:pic>
      </p:grpSp>
      <p:pic>
        <p:nvPicPr>
          <p:cNvPr id="8" name="Picture 5"/>
          <p:cNvPicPr>
            <a:picLocks noChangeAspect="1"/>
          </p:cNvPicPr>
          <p:nvPr userDrawn="1"/>
        </p:nvPicPr>
        <p:blipFill>
          <a:blip r:embed="rId3"/>
          <a:srcRect/>
          <a:stretch>
            <a:fillRect/>
          </a:stretch>
        </p:blipFill>
        <p:spPr>
          <a:xfrm rot="-5400000">
            <a:off x="11030891" y="-3687098"/>
            <a:ext cx="549921" cy="7929887"/>
          </a:xfrm>
          <a:prstGeom prst="rect">
            <a:avLst/>
          </a:prstGeom>
        </p:spPr>
      </p:pic>
      <p:pic>
        <p:nvPicPr>
          <p:cNvPr id="9" name="Picture 6"/>
          <p:cNvPicPr>
            <a:picLocks noChangeAspect="1"/>
          </p:cNvPicPr>
          <p:nvPr userDrawn="1"/>
        </p:nvPicPr>
        <p:blipFill>
          <a:blip r:embed="rId3"/>
          <a:srcRect/>
          <a:stretch>
            <a:fillRect/>
          </a:stretch>
        </p:blipFill>
        <p:spPr>
          <a:xfrm rot="-5400000">
            <a:off x="11030891" y="6057198"/>
            <a:ext cx="549921" cy="7929887"/>
          </a:xfrm>
          <a:prstGeom prst="rect">
            <a:avLst/>
          </a:prstGeom>
        </p:spPr>
      </p:pic>
      <p:pic>
        <p:nvPicPr>
          <p:cNvPr id="10" name="Picture 13"/>
          <p:cNvPicPr>
            <a:picLocks noChangeAspect="1"/>
          </p:cNvPicPr>
          <p:nvPr userDrawn="1"/>
        </p:nvPicPr>
        <p:blipFill>
          <a:blip r:embed="rId4"/>
          <a:srcRect/>
          <a:stretch>
            <a:fillRect/>
          </a:stretch>
        </p:blipFill>
        <p:spPr>
          <a:xfrm>
            <a:off x="1295400" y="7690501"/>
            <a:ext cx="1280265" cy="1283902"/>
          </a:xfrm>
          <a:prstGeom prst="rect">
            <a:avLst/>
          </a:prstGeom>
        </p:spPr>
      </p:pic>
      <p:sp>
        <p:nvSpPr>
          <p:cNvPr id="11" name="Text Placeholder 8"/>
          <p:cNvSpPr>
            <a:spLocks noGrp="1"/>
          </p:cNvSpPr>
          <p:nvPr>
            <p:ph type="body" sz="quarter" idx="10"/>
          </p:nvPr>
        </p:nvSpPr>
        <p:spPr>
          <a:xfrm>
            <a:off x="1295400" y="2247900"/>
            <a:ext cx="4419600" cy="2819400"/>
          </a:xfrm>
        </p:spPr>
        <p:txBody>
          <a:bodyPr/>
          <a:lstStyle>
            <a:lvl1pPr>
              <a:defRPr>
                <a:solidFill>
                  <a:srgbClr val="D9D9D9"/>
                </a:solidFill>
                <a:latin typeface="Microsoft Sans Serif" panose="020B0604020202020204" pitchFamily="34" charset="0"/>
                <a:cs typeface="Microsoft Sans Serif" panose="020B0604020202020204" pitchFamily="34" charset="0"/>
              </a:defRPr>
            </a:lvl1pPr>
            <a:lvl2pPr>
              <a:defRPr>
                <a:solidFill>
                  <a:srgbClr val="D9D9D9"/>
                </a:solidFill>
                <a:latin typeface="Microsoft Sans Serif" panose="020B0604020202020204" pitchFamily="34" charset="0"/>
                <a:cs typeface="Microsoft Sans Serif" panose="020B0604020202020204" pitchFamily="34" charset="0"/>
              </a:defRPr>
            </a:lvl2pPr>
            <a:lvl3pPr>
              <a:defRPr>
                <a:solidFill>
                  <a:srgbClr val="D9D9D9"/>
                </a:solidFill>
                <a:latin typeface="Microsoft Sans Serif" panose="020B0604020202020204" pitchFamily="34" charset="0"/>
                <a:cs typeface="Microsoft Sans Serif" panose="020B0604020202020204" pitchFamily="34" charset="0"/>
              </a:defRPr>
            </a:lvl3pPr>
            <a:lvl4pPr>
              <a:defRPr>
                <a:solidFill>
                  <a:srgbClr val="D9D9D9"/>
                </a:solidFill>
                <a:latin typeface="Microsoft Sans Serif" panose="020B0604020202020204" pitchFamily="34" charset="0"/>
                <a:cs typeface="Microsoft Sans Serif" panose="020B0604020202020204" pitchFamily="34" charset="0"/>
              </a:defRPr>
            </a:lvl4pPr>
            <a:lvl5pPr>
              <a:defRPr>
                <a:solidFill>
                  <a:srgbClr val="D9D9D9"/>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11"/>
          </p:nvPr>
        </p:nvSpPr>
        <p:spPr>
          <a:xfrm>
            <a:off x="8153400" y="1028700"/>
            <a:ext cx="8305800" cy="8540750"/>
          </a:xfrm>
        </p:spPr>
        <p:txBody>
          <a:bodyPr/>
          <a:lstStyle>
            <a:lvl1pPr marL="4572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1pPr>
            <a:lvl2pPr marL="914400" indent="-4572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2pPr>
            <a:lvl3pPr marL="12573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3pPr>
            <a:lvl4pPr marL="17145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4pPr>
            <a:lvl5pPr marL="2171700" indent="-342900">
              <a:buFont typeface="Arial" panose="020B0604020202020204" pitchFamily="34" charset="0"/>
              <a:buChar char="•"/>
              <a:defRPr>
                <a:solidFill>
                  <a:schemeClr val="bg1"/>
                </a:solidFill>
                <a:latin typeface="Microsoft Sans Serif" panose="020B0604020202020204" pitchFamily="34" charset="0"/>
                <a:cs typeface="Microsoft Sans Serif"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610482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hank You">
    <p:bg>
      <p:bgPr>
        <a:solidFill>
          <a:srgbClr val="D9D9D9"/>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rcRect/>
          <a:stretch>
            <a:fillRect/>
          </a:stretch>
        </p:blipFill>
        <p:spPr>
          <a:xfrm rot="-5400000">
            <a:off x="8920352" y="-3550768"/>
            <a:ext cx="529603" cy="7636912"/>
          </a:xfrm>
          <a:prstGeom prst="rect">
            <a:avLst/>
          </a:prstGeom>
        </p:spPr>
      </p:pic>
      <p:pic>
        <p:nvPicPr>
          <p:cNvPr id="7" name="Picture 6"/>
          <p:cNvPicPr>
            <a:picLocks noChangeAspect="1"/>
          </p:cNvPicPr>
          <p:nvPr userDrawn="1"/>
        </p:nvPicPr>
        <p:blipFill>
          <a:blip r:embed="rId2"/>
          <a:srcRect/>
          <a:stretch>
            <a:fillRect/>
          </a:stretch>
        </p:blipFill>
        <p:spPr>
          <a:xfrm rot="-5400000">
            <a:off x="8920352" y="6213845"/>
            <a:ext cx="529603" cy="7636912"/>
          </a:xfrm>
          <a:prstGeom prst="rect">
            <a:avLst/>
          </a:prstGeom>
        </p:spPr>
      </p:pic>
      <p:pic>
        <p:nvPicPr>
          <p:cNvPr id="8" name="Picture 7"/>
          <p:cNvPicPr>
            <a:picLocks noChangeAspect="1"/>
          </p:cNvPicPr>
          <p:nvPr userDrawn="1"/>
        </p:nvPicPr>
        <p:blipFill>
          <a:blip r:embed="rId3"/>
          <a:srcRect/>
          <a:stretch>
            <a:fillRect/>
          </a:stretch>
        </p:blipFill>
        <p:spPr>
          <a:xfrm>
            <a:off x="7098192" y="8271737"/>
            <a:ext cx="4091616" cy="900156"/>
          </a:xfrm>
          <a:prstGeom prst="rect">
            <a:avLst/>
          </a:prstGeom>
        </p:spPr>
      </p:pic>
      <p:grpSp>
        <p:nvGrpSpPr>
          <p:cNvPr id="9" name="Group 2"/>
          <p:cNvGrpSpPr/>
          <p:nvPr userDrawn="1"/>
        </p:nvGrpSpPr>
        <p:grpSpPr>
          <a:xfrm>
            <a:off x="3871342" y="3162301"/>
            <a:ext cx="10627621" cy="914400"/>
            <a:chOff x="0" y="0"/>
            <a:chExt cx="14037469" cy="2459967"/>
          </a:xfrm>
        </p:grpSpPr>
        <p:sp>
          <p:nvSpPr>
            <p:cNvPr id="10" name="TextBox 3"/>
            <p:cNvSpPr txBox="1"/>
            <p:nvPr/>
          </p:nvSpPr>
          <p:spPr>
            <a:xfrm>
              <a:off x="0" y="0"/>
              <a:ext cx="14037469" cy="1000125"/>
            </a:xfrm>
            <a:prstGeom prst="rect">
              <a:avLst/>
            </a:prstGeom>
          </p:spPr>
          <p:txBody>
            <a:bodyPr lIns="0" tIns="0" rIns="0" bIns="0" rtlCol="0" anchor="t">
              <a:spAutoFit/>
            </a:bodyPr>
            <a:lstStyle/>
            <a:p>
              <a:pPr algn="ctr">
                <a:lnSpc>
                  <a:spcPts val="5943"/>
                </a:lnSpc>
              </a:pPr>
              <a:r>
                <a:rPr lang="en-US" sz="4952" b="1" spc="247" dirty="0">
                  <a:solidFill>
                    <a:srgbClr val="3B5A7C"/>
                  </a:solidFill>
                  <a:latin typeface="Montserrat Extra-Bold"/>
                </a:rPr>
                <a:t>Thank You!</a:t>
              </a:r>
            </a:p>
          </p:txBody>
        </p:sp>
        <p:sp>
          <p:nvSpPr>
            <p:cNvPr id="11" name="TextBox 4"/>
            <p:cNvSpPr txBox="1"/>
            <p:nvPr/>
          </p:nvSpPr>
          <p:spPr>
            <a:xfrm>
              <a:off x="0" y="1992659"/>
              <a:ext cx="14037469" cy="467308"/>
            </a:xfrm>
            <a:prstGeom prst="rect">
              <a:avLst/>
            </a:prstGeom>
          </p:spPr>
          <p:txBody>
            <a:bodyPr lIns="0" tIns="0" rIns="0" bIns="0" rtlCol="0" anchor="t">
              <a:spAutoFit/>
            </a:bodyPr>
            <a:lstStyle/>
            <a:p>
              <a:pPr algn="ctr">
                <a:lnSpc>
                  <a:spcPts val="2971"/>
                </a:lnSpc>
              </a:pPr>
              <a:endParaRPr lang="en-US" sz="2122" b="1" spc="212" dirty="0">
                <a:solidFill>
                  <a:srgbClr val="3B5A7C"/>
                </a:solidFill>
                <a:latin typeface="Montserrat Extra-Light"/>
              </a:endParaRPr>
            </a:p>
          </p:txBody>
        </p:sp>
      </p:grpSp>
      <p:sp>
        <p:nvSpPr>
          <p:cNvPr id="12" name="Text Placeholder 10"/>
          <p:cNvSpPr>
            <a:spLocks noGrp="1"/>
          </p:cNvSpPr>
          <p:nvPr>
            <p:ph type="body" sz="quarter" idx="10" hasCustomPrompt="1"/>
          </p:nvPr>
        </p:nvSpPr>
        <p:spPr>
          <a:xfrm>
            <a:off x="6781801" y="4829175"/>
            <a:ext cx="4724400" cy="2143125"/>
          </a:xfrm>
        </p:spPr>
        <p:txBody>
          <a:bodyPr/>
          <a:lstStyle>
            <a:lvl1pPr marL="0" indent="0" algn="ctr">
              <a:buNone/>
              <a:defRPr>
                <a:solidFill>
                  <a:srgbClr val="3A547C"/>
                </a:solidFill>
                <a:latin typeface="Microsoft Sans Serif" panose="020B0604020202020204" pitchFamily="34" charset="0"/>
                <a:cs typeface="Microsoft Sans Serif" panose="020B0604020202020204" pitchFamily="34" charset="0"/>
              </a:defRPr>
            </a:lvl1pPr>
            <a:lvl2pPr marL="0" indent="0" algn="ctr">
              <a:buNone/>
              <a:defRPr>
                <a:solidFill>
                  <a:srgbClr val="3A547C"/>
                </a:solidFill>
                <a:latin typeface="Microsoft Sans Serif" panose="020B0604020202020204" pitchFamily="34" charset="0"/>
                <a:cs typeface="Microsoft Sans Serif" panose="020B0604020202020204" pitchFamily="34" charset="0"/>
              </a:defRPr>
            </a:lvl2pPr>
            <a:lvl3pPr marL="0" indent="0" algn="ctr">
              <a:buNone/>
              <a:defRPr>
                <a:solidFill>
                  <a:srgbClr val="3A547C"/>
                </a:solidFill>
                <a:latin typeface="Microsoft Sans Serif" panose="020B0604020202020204" pitchFamily="34" charset="0"/>
                <a:cs typeface="Microsoft Sans Serif" panose="020B0604020202020204" pitchFamily="34" charset="0"/>
              </a:defRPr>
            </a:lvl3pPr>
            <a:lvl4pPr marL="1371600" indent="0" algn="ctr">
              <a:buNone/>
              <a:defRPr>
                <a:solidFill>
                  <a:srgbClr val="3A547C"/>
                </a:solidFill>
                <a:latin typeface="Microsoft Sans Serif" panose="020B0604020202020204" pitchFamily="34" charset="0"/>
                <a:cs typeface="Microsoft Sans Serif" panose="020B0604020202020204" pitchFamily="34" charset="0"/>
              </a:defRPr>
            </a:lvl4pPr>
            <a:lvl5pPr marL="1828800" indent="0" algn="ctr">
              <a:buNone/>
              <a:defRPr>
                <a:solidFill>
                  <a:srgbClr val="3A547C"/>
                </a:solidFill>
                <a:latin typeface="Microsoft Sans Serif" panose="020B0604020202020204" pitchFamily="34" charset="0"/>
                <a:cs typeface="Microsoft Sans Serif" panose="020B0604020202020204" pitchFamily="34" charset="0"/>
              </a:defRPr>
            </a:lvl5pPr>
          </a:lstStyle>
          <a:p>
            <a:pPr lvl="0"/>
            <a:r>
              <a:rPr lang="en-US" dirty="0"/>
              <a:t>Master text styles</a:t>
            </a:r>
          </a:p>
          <a:p>
            <a:pPr lvl="0"/>
            <a:endParaRPr lang="en-US" dirty="0"/>
          </a:p>
          <a:p>
            <a:pPr lvl="0"/>
            <a:endParaRPr lang="en-US" dirty="0"/>
          </a:p>
          <a:p>
            <a:pPr lvl="2"/>
            <a:endParaRPr lang="en-US" dirty="0"/>
          </a:p>
        </p:txBody>
      </p:sp>
    </p:spTree>
    <p:extLst>
      <p:ext uri="{BB962C8B-B14F-4D97-AF65-F5344CB8AC3E}">
        <p14:creationId xmlns:p14="http://schemas.microsoft.com/office/powerpoint/2010/main" val="391071336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913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7300" y="2738438"/>
            <a:ext cx="15773400" cy="652780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257300" y="9534525"/>
            <a:ext cx="4114800" cy="547688"/>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6057900" y="9534525"/>
            <a:ext cx="6172200" cy="54768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2915900" y="9534525"/>
            <a:ext cx="4114800" cy="547688"/>
          </a:xfrm>
          <a:prstGeom prst="rect">
            <a:avLst/>
          </a:prstGeom>
        </p:spPr>
        <p:txBody>
          <a:bodyPr vert="horz" lIns="91440" tIns="45720" rIns="91440" bIns="45720" rtlCol="0" anchor="ctr"/>
          <a:lstStyle>
            <a:lvl1pPr algn="r">
              <a:defRPr sz="1200">
                <a:solidFill>
                  <a:schemeClr val="tx1">
                    <a:tint val="75000"/>
                  </a:schemeClr>
                </a:solidFill>
              </a:defRPr>
            </a:lvl1pPr>
          </a:lstStyle>
          <a:p>
            <a:fld id="{D42B7DF9-A828-460E-9B3C-5EFD9EF4F22A}" type="slidenum">
              <a:rPr lang="en-US" smtClean="0"/>
              <a:t>‹#›</a:t>
            </a:fld>
            <a:endParaRPr lang="en-US"/>
          </a:p>
        </p:txBody>
      </p:sp>
    </p:spTree>
    <p:extLst>
      <p:ext uri="{BB962C8B-B14F-4D97-AF65-F5344CB8AC3E}">
        <p14:creationId xmlns:p14="http://schemas.microsoft.com/office/powerpoint/2010/main" val="4031985243"/>
      </p:ext>
    </p:extLst>
  </p:cSld>
  <p:clrMap bg1="lt1" tx1="dk1" bg2="lt2" tx2="dk2" accent1="accent1" accent2="accent2" accent3="accent3" accent4="accent4" accent5="accent5" accent6="accent6" hlink="hlink" folHlink="folHlink"/>
  <p:sldLayoutIdLst>
    <p:sldLayoutId id="2147483699" r:id="rId1"/>
    <p:sldLayoutId id="2147483734" r:id="rId2"/>
    <p:sldLayoutId id="2147483731" r:id="rId3"/>
    <p:sldLayoutId id="2147483701"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35" r:id="rId16"/>
    <p:sldLayoutId id="2147483736"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32" r:id="rId26"/>
    <p:sldLayoutId id="2147483733" r:id="rId27"/>
    <p:sldLayoutId id="2147483722" r:id="rId28"/>
    <p:sldLayoutId id="2147483723" r:id="rId29"/>
    <p:sldLayoutId id="2147483724" r:id="rId30"/>
    <p:sldLayoutId id="2147483725" r:id="rId31"/>
    <p:sldLayoutId id="2147483726" r:id="rId32"/>
    <p:sldLayoutId id="2147483727" r:id="rId33"/>
    <p:sldLayoutId id="2147483730" r:id="rId3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sec.gov/" TargetMode="External"/><Relationship Id="rId2" Type="http://schemas.openxmlformats.org/officeDocument/2006/relationships/hyperlink" Target="https://www.keytronic.com/investor-relations/sec-filings/" TargetMode="External"/><Relationship Id="rId1" Type="http://schemas.openxmlformats.org/officeDocument/2006/relationships/slideLayout" Target="../slideLayouts/slideLayout7.xml"/><Relationship Id="rId4" Type="http://schemas.openxmlformats.org/officeDocument/2006/relationships/hyperlink" Target="http://www.keytronic.com/investor-relations/press-release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1295400" y="4778587"/>
            <a:ext cx="15773400" cy="2117513"/>
          </a:xfrm>
        </p:spPr>
        <p:txBody>
          <a:bodyPr>
            <a:normAutofit/>
          </a:bodyPr>
          <a:lstStyle/>
          <a:p>
            <a:pPr lvl="0"/>
            <a:r>
              <a:rPr lang="en-US" dirty="0"/>
              <a:t>Fourth Quarter and Year End of Fiscal 2026 Earnings Call</a:t>
            </a:r>
          </a:p>
          <a:p>
            <a:endParaRPr lang="en-US" dirty="0"/>
          </a:p>
        </p:txBody>
      </p:sp>
      <p:sp>
        <p:nvSpPr>
          <p:cNvPr id="2" name="TextBox 1"/>
          <p:cNvSpPr txBox="1"/>
          <p:nvPr/>
        </p:nvSpPr>
        <p:spPr>
          <a:xfrm>
            <a:off x="6906918" y="7200900"/>
            <a:ext cx="4474165" cy="707886"/>
          </a:xfrm>
          <a:prstGeom prst="rect">
            <a:avLst/>
          </a:prstGeom>
          <a:noFill/>
        </p:spPr>
        <p:txBody>
          <a:bodyPr wrap="square" rtlCol="0">
            <a:spAutoFit/>
          </a:bodyPr>
          <a:lstStyle/>
          <a:p>
            <a:pPr algn="ctr"/>
            <a:r>
              <a:rPr lang="en-US" sz="4000" b="1" dirty="0">
                <a:solidFill>
                  <a:srgbClr val="3A547C"/>
                </a:solidFill>
                <a:latin typeface="Microsoft Sans Serif" panose="020B0604020202020204" pitchFamily="34" charset="0"/>
                <a:cs typeface="Microsoft Sans Serif" panose="020B0604020202020204" pitchFamily="34" charset="0"/>
              </a:rPr>
              <a:t>August 27</a:t>
            </a:r>
            <a:r>
              <a:rPr lang="en-US" sz="4000" b="1" kern="1200" dirty="0">
                <a:solidFill>
                  <a:srgbClr val="3A547C"/>
                </a:solidFill>
                <a:latin typeface="Microsoft Sans Serif" panose="020B0604020202020204" pitchFamily="34" charset="0"/>
                <a:ea typeface="+mn-ea"/>
                <a:cs typeface="Microsoft Sans Serif" panose="020B0604020202020204" pitchFamily="34" charset="0"/>
              </a:rPr>
              <a:t>, 2026</a:t>
            </a:r>
          </a:p>
        </p:txBody>
      </p:sp>
    </p:spTree>
    <p:extLst>
      <p:ext uri="{BB962C8B-B14F-4D97-AF65-F5344CB8AC3E}">
        <p14:creationId xmlns:p14="http://schemas.microsoft.com/office/powerpoint/2010/main" val="479721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Management On Call Today</a:t>
            </a:r>
          </a:p>
        </p:txBody>
      </p:sp>
      <p:sp>
        <p:nvSpPr>
          <p:cNvPr id="3" name="Text Placeholder 2"/>
          <p:cNvSpPr>
            <a:spLocks noGrp="1"/>
          </p:cNvSpPr>
          <p:nvPr>
            <p:ph type="body" sz="quarter" idx="11"/>
          </p:nvPr>
        </p:nvSpPr>
        <p:spPr>
          <a:xfrm>
            <a:off x="1961029" y="7505700"/>
            <a:ext cx="6629400" cy="1828800"/>
          </a:xfrm>
        </p:spPr>
        <p:txBody>
          <a:bodyPr>
            <a:normAutofit/>
          </a:bodyPr>
          <a:lstStyle/>
          <a:p>
            <a:pPr marL="0" indent="0" algn="ctr">
              <a:buNone/>
            </a:pPr>
            <a:r>
              <a:rPr lang="en-US" sz="4000" b="1" dirty="0">
                <a:solidFill>
                  <a:srgbClr val="3A547C"/>
                </a:solidFill>
              </a:rPr>
              <a:t>Brett Larsen</a:t>
            </a:r>
          </a:p>
          <a:p>
            <a:pPr marL="0" indent="0" algn="ctr">
              <a:buNone/>
            </a:pPr>
            <a:r>
              <a:rPr lang="en-US" sz="4000" b="1" dirty="0">
                <a:solidFill>
                  <a:srgbClr val="3A547C"/>
                </a:solidFill>
              </a:rPr>
              <a:t>President and CEO</a:t>
            </a:r>
          </a:p>
        </p:txBody>
      </p:sp>
      <p:sp>
        <p:nvSpPr>
          <p:cNvPr id="5" name="Text Placeholder 2">
            <a:extLst>
              <a:ext uri="{FF2B5EF4-FFF2-40B4-BE49-F238E27FC236}">
                <a16:creationId xmlns:a16="http://schemas.microsoft.com/office/drawing/2014/main" id="{74FDFA5D-0FA8-7030-1396-FCD8CAAF3CEE}"/>
              </a:ext>
            </a:extLst>
          </p:cNvPr>
          <p:cNvSpPr txBox="1">
            <a:spLocks/>
          </p:cNvSpPr>
          <p:nvPr/>
        </p:nvSpPr>
        <p:spPr>
          <a:xfrm>
            <a:off x="8362950" y="7505700"/>
            <a:ext cx="6629400" cy="1828800"/>
          </a:xfrm>
          <a:prstGeom prst="rect">
            <a:avLst/>
          </a:prstGeom>
        </p:spPr>
        <p:txBody>
          <a:bodyPr vert="horz" lIns="91440" tIns="45720" rIns="91440" bIns="45720" rtlCol="0">
            <a:normAutofit/>
          </a:bodyPr>
          <a:lstStyle>
            <a:lvl1pPr marL="457200" indent="-457200" algn="l" defTabSz="914400" rtl="0" eaLnBrk="1" latinLnBrk="0" hangingPunct="1">
              <a:lnSpc>
                <a:spcPct val="90000"/>
              </a:lnSpc>
              <a:spcBef>
                <a:spcPts val="1000"/>
              </a:spcBef>
              <a:buFont typeface="Arial" panose="020B0604020202020204" pitchFamily="34" charset="0"/>
              <a:buChar char="•"/>
              <a:defRPr sz="2800" kern="1200">
                <a:solidFill>
                  <a:srgbClr val="F98A3C"/>
                </a:solidFill>
                <a:latin typeface="Microsoft Sans Serif" panose="020B0604020202020204" pitchFamily="34" charset="0"/>
                <a:ea typeface="+mn-ea"/>
                <a:cs typeface="Microsoft Sans Serif" panose="020B0604020202020204" pitchFamily="34" charset="0"/>
              </a:defRPr>
            </a:lvl1pPr>
            <a:lvl2pPr marL="914400" indent="-457200" algn="l" defTabSz="914400" rtl="0" eaLnBrk="1" latinLnBrk="0" hangingPunct="1">
              <a:lnSpc>
                <a:spcPct val="90000"/>
              </a:lnSpc>
              <a:spcBef>
                <a:spcPts val="500"/>
              </a:spcBef>
              <a:buFont typeface="Arial" panose="020B0604020202020204" pitchFamily="34" charset="0"/>
              <a:buChar char="•"/>
              <a:defRPr sz="3000" kern="1200">
                <a:solidFill>
                  <a:srgbClr val="3A547C"/>
                </a:solidFill>
                <a:latin typeface="Microsoft Sans Serif" panose="020B0604020202020204" pitchFamily="34" charset="0"/>
                <a:ea typeface="+mn-ea"/>
                <a:cs typeface="Microsoft Sans Serif" panose="020B0604020202020204" pitchFamily="34" charset="0"/>
              </a:defRPr>
            </a:lvl2pPr>
            <a:lvl3pPr marL="1257300" indent="-342900" algn="l" defTabSz="914400" rtl="0" eaLnBrk="1" latinLnBrk="0" hangingPunct="1">
              <a:lnSpc>
                <a:spcPct val="90000"/>
              </a:lnSpc>
              <a:spcBef>
                <a:spcPts val="500"/>
              </a:spcBef>
              <a:buFont typeface="Arial" panose="020B0604020202020204" pitchFamily="34" charset="0"/>
              <a:buChar char="•"/>
              <a:defRPr sz="2800" kern="1200">
                <a:solidFill>
                  <a:srgbClr val="3A547C"/>
                </a:solidFill>
                <a:latin typeface="Microsoft Sans Serif" panose="020B0604020202020204" pitchFamily="34" charset="0"/>
                <a:ea typeface="+mn-ea"/>
                <a:cs typeface="Microsoft Sans Serif" panose="020B0604020202020204" pitchFamily="34" charset="0"/>
              </a:defRPr>
            </a:lvl3pPr>
            <a:lvl4pPr marL="1714500" indent="-342900" algn="l" defTabSz="914400" rtl="0" eaLnBrk="1" latinLnBrk="0" hangingPunct="1">
              <a:lnSpc>
                <a:spcPct val="90000"/>
              </a:lnSpc>
              <a:spcBef>
                <a:spcPts val="500"/>
              </a:spcBef>
              <a:buFont typeface="Arial" panose="020B0604020202020204" pitchFamily="34" charset="0"/>
              <a:buChar char="•"/>
              <a:defRPr sz="2600" kern="1200">
                <a:solidFill>
                  <a:srgbClr val="3A547C"/>
                </a:solidFill>
                <a:latin typeface="Microsoft Sans Serif" panose="020B0604020202020204" pitchFamily="34" charset="0"/>
                <a:ea typeface="+mn-ea"/>
                <a:cs typeface="Microsoft Sans Serif" panose="020B0604020202020204" pitchFamily="34" charset="0"/>
              </a:defRPr>
            </a:lvl4pPr>
            <a:lvl5pPr marL="2171700" indent="-342900" algn="l" defTabSz="914400" rtl="0" eaLnBrk="1" latinLnBrk="0" hangingPunct="1">
              <a:lnSpc>
                <a:spcPct val="90000"/>
              </a:lnSpc>
              <a:spcBef>
                <a:spcPts val="500"/>
              </a:spcBef>
              <a:buFont typeface="Arial" panose="020B0604020202020204" pitchFamily="34" charset="0"/>
              <a:buChar char="•"/>
              <a:defRPr sz="2400" kern="1200">
                <a:solidFill>
                  <a:srgbClr val="3A547C"/>
                </a:solidFill>
                <a:latin typeface="Microsoft Sans Serif" panose="020B0604020202020204" pitchFamily="34" charset="0"/>
                <a:ea typeface="+mn-ea"/>
                <a:cs typeface="Microsoft Sans Serif"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000" b="1" dirty="0">
                <a:solidFill>
                  <a:srgbClr val="3A547C"/>
                </a:solidFill>
              </a:rPr>
              <a:t>Tony Voorhees</a:t>
            </a:r>
          </a:p>
          <a:p>
            <a:pPr marL="0" indent="0" algn="ctr">
              <a:buNone/>
            </a:pPr>
            <a:r>
              <a:rPr lang="en-US" sz="4000" b="1" dirty="0">
                <a:solidFill>
                  <a:srgbClr val="3A547C"/>
                </a:solidFill>
              </a:rPr>
              <a:t>CFO</a:t>
            </a:r>
          </a:p>
        </p:txBody>
      </p:sp>
      <p:sp>
        <p:nvSpPr>
          <p:cNvPr id="7" name="Google Shape;35;p5">
            <a:extLst>
              <a:ext uri="{FF2B5EF4-FFF2-40B4-BE49-F238E27FC236}">
                <a16:creationId xmlns:a16="http://schemas.microsoft.com/office/drawing/2014/main" id="{C7B33571-5F03-7623-07E1-8F03CAE8D7D9}"/>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2</a:t>
            </a:fld>
            <a:endParaRPr lang="en-US"/>
          </a:p>
        </p:txBody>
      </p:sp>
      <p:pic>
        <p:nvPicPr>
          <p:cNvPr id="6" name="Picture 5" descr="A person in a blue shirt&#10;&#10;AI-generated content may be incorrect.">
            <a:extLst>
              <a:ext uri="{FF2B5EF4-FFF2-40B4-BE49-F238E27FC236}">
                <a16:creationId xmlns:a16="http://schemas.microsoft.com/office/drawing/2014/main" id="{CCF317E5-1E15-6F32-7E04-E078269F75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1197" y="2171700"/>
            <a:ext cx="3929063" cy="5029200"/>
          </a:xfrm>
          <a:prstGeom prst="rect">
            <a:avLst/>
          </a:prstGeom>
        </p:spPr>
      </p:pic>
      <p:pic>
        <p:nvPicPr>
          <p:cNvPr id="11" name="Picture 10" descr="A person smiling at the camera&#10;&#10;AI-generated content may be incorrect.">
            <a:extLst>
              <a:ext uri="{FF2B5EF4-FFF2-40B4-BE49-F238E27FC236}">
                <a16:creationId xmlns:a16="http://schemas.microsoft.com/office/drawing/2014/main" id="{CE4D3905-657F-50C1-5B32-910CFA80E8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1200" y="2168857"/>
            <a:ext cx="3925952" cy="5025219"/>
          </a:xfrm>
          <a:prstGeom prst="rect">
            <a:avLst/>
          </a:prstGeom>
        </p:spPr>
      </p:pic>
    </p:spTree>
    <p:extLst>
      <p:ext uri="{BB962C8B-B14F-4D97-AF65-F5344CB8AC3E}">
        <p14:creationId xmlns:p14="http://schemas.microsoft.com/office/powerpoint/2010/main" val="872732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Notices and Disclaimers</a:t>
            </a:r>
          </a:p>
        </p:txBody>
      </p:sp>
      <p:sp>
        <p:nvSpPr>
          <p:cNvPr id="3" name="Text Placeholder 2"/>
          <p:cNvSpPr>
            <a:spLocks noGrp="1"/>
          </p:cNvSpPr>
          <p:nvPr>
            <p:ph type="body" sz="quarter" idx="11"/>
          </p:nvPr>
        </p:nvSpPr>
        <p:spPr>
          <a:xfrm>
            <a:off x="914400" y="1409700"/>
            <a:ext cx="15544800" cy="8001000"/>
          </a:xfrm>
        </p:spPr>
        <p:txBody>
          <a:bodyPr>
            <a:normAutofit fontScale="92500"/>
          </a:bodyPr>
          <a:lstStyle/>
          <a:p>
            <a:pPr marL="0" indent="0">
              <a:lnSpc>
                <a:spcPct val="110000"/>
              </a:lnSpc>
              <a:buNone/>
            </a:pPr>
            <a:r>
              <a:rPr lang="en-US" sz="1600" b="1" dirty="0">
                <a:solidFill>
                  <a:srgbClr val="3A547C"/>
                </a:solidFill>
              </a:rPr>
              <a:t>Forward-Looking Statements</a:t>
            </a:r>
          </a:p>
          <a:p>
            <a:pPr marL="0" marR="0" indent="0">
              <a:lnSpc>
                <a:spcPct val="120000"/>
              </a:lnSpc>
              <a:buNone/>
            </a:pPr>
            <a:r>
              <a:rPr lang="en-US" sz="1600" dirty="0">
                <a:solidFill>
                  <a:srgbClr val="3A547C"/>
                </a:solidFill>
              </a:rPr>
              <a:t>Some of the statements in this presentation are forward-looking statements within the meaning of the Private Securities Litigation Reform Act of 1995. Forward-looking statements include, but are not limited to those including such words as aims, anticipates, believes, continues, estimates, expects, hopes, intends, plans, predicts, projects, targets, will, or would, similar verbs, or nouns corresponding to such verbs, which may be forward looking. Forward-looking statements also include other passages that are relevant to expected future events, performances, and actions or that can only be fully evaluated by events that will occur in the future. Forward-looking statements in this presentation include, without limitation, the Company’s statements regarding its expectations with respect to financial conditions and results, including revenue, earnings, and margins, the Company’s plans to address production constraints, including its ability to access additional capital, the Company’s ability to shift its focus in China and build out production capacity in the US and Vietnam and the timing of completion of those facilities, cost savings from headcount reduction and the wind-down of manufacturing operations in China, demand for certain products and the effectiveness of some of its programs, business from customers and programs, new program launches, impacts from operational streamlining and efficiencies, including reductions in inventories, future utilization of certain tax benefits, and impacts of repairs to its facilities from winter storm damage. There are many factors, risks and uncertainties that could cause actual results to differ materially from those predicted or projected in forward-looking statements, including but not limited to: the future of the global economic environment and its impact on our customers and suppliers; the impact of new governmental legislation and regulation, including tax reform, tariffs and related activities, such as trade negotiations and other risks; the success and timing of our expansion plans; the availability of components from the supply chain; the availability of a healthy workforce; the accuracy of suppliers’ and customers’ forecasts; development and success of customers’ programs and products; timing and effectiveness of ramping of new programs; success of new-product introductions; the risk of legal proceedings relating to the previously reported financial statement restatements and related material weaknesses, the May 2024 cybersecurity incident and the subject of the internal investigation by the Company’s Audit Committee and related or other unrelated matters; acquisitions or divestitures of operations or facilities; technology advances; changes in pricing policies by the Company, its competitors, customers or suppliers; and other factors, risks, and uncertainties detailed from time to time in the Company’s SEC filings.</a:t>
            </a:r>
          </a:p>
          <a:p>
            <a:pPr marL="0" marR="0" indent="0">
              <a:lnSpc>
                <a:spcPct val="120000"/>
              </a:lnSpc>
              <a:buNone/>
            </a:pPr>
            <a:r>
              <a:rPr lang="en-US" sz="1600" b="1" dirty="0">
                <a:solidFill>
                  <a:srgbClr val="3A547C"/>
                </a:solidFill>
              </a:rPr>
              <a:t>Available Information and Risk Factors</a:t>
            </a:r>
            <a:endParaRPr lang="en-US" sz="1600" dirty="0">
              <a:solidFill>
                <a:srgbClr val="3A547C"/>
              </a:solidFill>
            </a:endParaRPr>
          </a:p>
          <a:p>
            <a:pPr marL="0" indent="0">
              <a:lnSpc>
                <a:spcPct val="110000"/>
              </a:lnSpc>
              <a:buNone/>
            </a:pPr>
            <a:r>
              <a:rPr lang="en-US" sz="1600" dirty="0">
                <a:solidFill>
                  <a:srgbClr val="3A547C"/>
                </a:solidFill>
              </a:rPr>
              <a:t>We file annual, quarterly and current reports and other information with the SEC. The SEC filings are available on our website (</a:t>
            </a:r>
            <a:r>
              <a:rPr lang="en-US" sz="1600" dirty="0">
                <a:solidFill>
                  <a:srgbClr val="3A547C"/>
                </a:solidFill>
                <a:hlinkClick r:id="rId2"/>
              </a:rPr>
              <a:t>www.keytronic.com/investor-relations/sec-filings/</a:t>
            </a:r>
            <a:r>
              <a:rPr lang="en-US" sz="1600" dirty="0">
                <a:solidFill>
                  <a:srgbClr val="3A547C"/>
                </a:solidFill>
              </a:rPr>
              <a:t>) and at the SEC’s website (</a:t>
            </a:r>
            <a:r>
              <a:rPr lang="en-US" sz="1600" dirty="0">
                <a:solidFill>
                  <a:srgbClr val="3A547C"/>
                </a:solidFill>
                <a:hlinkClick r:id="rId3"/>
              </a:rPr>
              <a:t>www.sec.gov</a:t>
            </a:r>
            <a:r>
              <a:rPr lang="en-US" sz="1600" dirty="0">
                <a:solidFill>
                  <a:srgbClr val="3A547C"/>
                </a:solidFill>
              </a:rPr>
              <a:t>). These filings describe some of the risks and uncertainties that could affect our business and cause our actual results to differ materially from past or projected results. You should review these filings as they may contain important information about us and our business.</a:t>
            </a:r>
          </a:p>
          <a:p>
            <a:pPr marL="0" indent="0">
              <a:lnSpc>
                <a:spcPct val="110000"/>
              </a:lnSpc>
              <a:buNone/>
            </a:pPr>
            <a:r>
              <a:rPr lang="en-US" sz="1600" b="1" dirty="0">
                <a:solidFill>
                  <a:srgbClr val="3A547C"/>
                </a:solidFill>
              </a:rPr>
              <a:t>Non-GAAP Financial Measures</a:t>
            </a:r>
            <a:endParaRPr lang="en-US" sz="1600" dirty="0">
              <a:solidFill>
                <a:srgbClr val="3A547C"/>
              </a:solidFill>
            </a:endParaRPr>
          </a:p>
          <a:p>
            <a:pPr marL="0" indent="0">
              <a:lnSpc>
                <a:spcPct val="110000"/>
              </a:lnSpc>
              <a:buNone/>
            </a:pPr>
            <a:r>
              <a:rPr lang="en-US" sz="1600" dirty="0">
                <a:solidFill>
                  <a:srgbClr val="3A547C"/>
                </a:solidFill>
              </a:rPr>
              <a:t>This presentation contains certain non-GAAP financial measures, adjusted net income (loss), adjusted net income (loss) per share, adjusted cost of sales, adjusted gross profit, and adjusted gross margin. We provide these non-GAAP financial measures because we believe they provide greater transparency related to our core operations and represent supplemental information used by management in its financial and operational decision making. Additional information about, and reconciliations of, these measures are provided at the end of this slide deck and in our earnings release, which is posted to the investor relations section of our website: </a:t>
            </a:r>
            <a:r>
              <a:rPr lang="en-US" sz="1600" dirty="0">
                <a:solidFill>
                  <a:srgbClr val="3A547C"/>
                </a:solidFill>
                <a:hlinkClick r:id="rId4"/>
              </a:rPr>
              <a:t>www.keytronic.com/investor-relations/press-releases/</a:t>
            </a:r>
            <a:r>
              <a:rPr lang="en-US" sz="1600" dirty="0">
                <a:solidFill>
                  <a:srgbClr val="3A547C"/>
                </a:solidFill>
              </a:rPr>
              <a:t>.</a:t>
            </a:r>
          </a:p>
        </p:txBody>
      </p:sp>
      <p:sp>
        <p:nvSpPr>
          <p:cNvPr id="4" name="Google Shape;35;p5">
            <a:extLst>
              <a:ext uri="{FF2B5EF4-FFF2-40B4-BE49-F238E27FC236}">
                <a16:creationId xmlns:a16="http://schemas.microsoft.com/office/drawing/2014/main" id="{DF597BEB-13E8-BBD0-4BD8-4B1E4F0297F5}"/>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3</a:t>
            </a:fld>
            <a:endParaRPr lang="en-US"/>
          </a:p>
        </p:txBody>
      </p:sp>
    </p:spTree>
    <p:extLst>
      <p:ext uri="{BB962C8B-B14F-4D97-AF65-F5344CB8AC3E}">
        <p14:creationId xmlns:p14="http://schemas.microsoft.com/office/powerpoint/2010/main" val="4158492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Revenue Highlights</a:t>
            </a:r>
          </a:p>
        </p:txBody>
      </p:sp>
      <p:sp>
        <p:nvSpPr>
          <p:cNvPr id="3" name="Google Shape;35;p5">
            <a:extLst>
              <a:ext uri="{FF2B5EF4-FFF2-40B4-BE49-F238E27FC236}">
                <a16:creationId xmlns:a16="http://schemas.microsoft.com/office/drawing/2014/main" id="{7167C1B5-D63A-4A47-DCD7-7F7990FA58BF}"/>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4</a:t>
            </a:fld>
            <a:endParaRPr lang="en-US"/>
          </a:p>
        </p:txBody>
      </p:sp>
      <p:sp>
        <p:nvSpPr>
          <p:cNvPr id="5" name="TextBox 4">
            <a:extLst>
              <a:ext uri="{FF2B5EF4-FFF2-40B4-BE49-F238E27FC236}">
                <a16:creationId xmlns:a16="http://schemas.microsoft.com/office/drawing/2014/main" id="{BB18B8C2-DDFE-3BBA-0BB8-2E0D271B47CE}"/>
              </a:ext>
            </a:extLst>
          </p:cNvPr>
          <p:cNvSpPr txBox="1"/>
          <p:nvPr/>
        </p:nvSpPr>
        <p:spPr>
          <a:xfrm>
            <a:off x="304800" y="5600700"/>
            <a:ext cx="17174391" cy="3734356"/>
          </a:xfrm>
          <a:prstGeom prst="rect">
            <a:avLst/>
          </a:prstGeom>
          <a:noFill/>
        </p:spPr>
        <p:txBody>
          <a:bodyPr wrap="square" rtlCol="0">
            <a:spAutoFit/>
          </a:bodyPr>
          <a:lstStyle/>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Sequential increase driven by strong demand from legacy and new programs</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Vietnam-based production more than doubled sequentially</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Tightening credit availability and liquidity pressures across global supply chain</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Delayed </a:t>
            </a:r>
            <a:r>
              <a:rPr lang="en-US" sz="3600" dirty="0">
                <a:solidFill>
                  <a:srgbClr val="3A547C"/>
                </a:solidFill>
                <a:latin typeface="Calibri" panose="020F0502020204030204" pitchFamily="34" charset="0"/>
                <a:cs typeface="Calibri" panose="020F0502020204030204" pitchFamily="34" charset="0"/>
              </a:rPr>
              <a:t>~</a:t>
            </a:r>
            <a:r>
              <a:rPr lang="en-US" sz="3600" dirty="0">
                <a:solidFill>
                  <a:srgbClr val="3A547C"/>
                </a:solidFill>
                <a:latin typeface="Microsoft Sans Serif" panose="020B0604020202020204" pitchFamily="34" charset="0"/>
                <a:cs typeface="Microsoft Sans Serif" panose="020B0604020202020204" pitchFamily="34" charset="0"/>
              </a:rPr>
              <a:t>$10 million of shipments during the quarter</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Expecting continued revenue growth in coming quarters of fiscal 2027</a:t>
            </a:r>
          </a:p>
        </p:txBody>
      </p:sp>
      <p:graphicFrame>
        <p:nvGraphicFramePr>
          <p:cNvPr id="6" name="Table 5">
            <a:extLst>
              <a:ext uri="{FF2B5EF4-FFF2-40B4-BE49-F238E27FC236}">
                <a16:creationId xmlns:a16="http://schemas.microsoft.com/office/drawing/2014/main" id="{35A7DAD7-AEB8-110C-3D64-466857D0293E}"/>
              </a:ext>
            </a:extLst>
          </p:cNvPr>
          <p:cNvGraphicFramePr>
            <a:graphicFrameLocks noGrp="1"/>
          </p:cNvGraphicFramePr>
          <p:nvPr>
            <p:extLst>
              <p:ext uri="{D42A27DB-BD31-4B8C-83A1-F6EECF244321}">
                <p14:modId xmlns:p14="http://schemas.microsoft.com/office/powerpoint/2010/main" val="3274395221"/>
              </p:ext>
            </p:extLst>
          </p:nvPr>
        </p:nvGraphicFramePr>
        <p:xfrm>
          <a:off x="2690861" y="1409700"/>
          <a:ext cx="11582400" cy="4064870"/>
        </p:xfrm>
        <a:graphic>
          <a:graphicData uri="http://schemas.openxmlformats.org/drawingml/2006/table">
            <a:tbl>
              <a:tblPr firstRow="1" bandRow="1">
                <a:tableStyleId>{F5AB1C69-6EDB-4FF4-983F-18BD219EF322}</a:tableStyleId>
              </a:tblPr>
              <a:tblGrid>
                <a:gridCol w="5029200">
                  <a:extLst>
                    <a:ext uri="{9D8B030D-6E8A-4147-A177-3AD203B41FA5}">
                      <a16:colId xmlns:a16="http://schemas.microsoft.com/office/drawing/2014/main" val="4147213124"/>
                    </a:ext>
                  </a:extLst>
                </a:gridCol>
                <a:gridCol w="3124200">
                  <a:extLst>
                    <a:ext uri="{9D8B030D-6E8A-4147-A177-3AD203B41FA5}">
                      <a16:colId xmlns:a16="http://schemas.microsoft.com/office/drawing/2014/main" val="962937832"/>
                    </a:ext>
                  </a:extLst>
                </a:gridCol>
                <a:gridCol w="3429000">
                  <a:extLst>
                    <a:ext uri="{9D8B030D-6E8A-4147-A177-3AD203B41FA5}">
                      <a16:colId xmlns:a16="http://schemas.microsoft.com/office/drawing/2014/main" val="948323974"/>
                    </a:ext>
                  </a:extLst>
                </a:gridCol>
              </a:tblGrid>
              <a:tr h="1452515">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FY2025</a:t>
                      </a:r>
                    </a:p>
                  </a:txBody>
                  <a:tcPr anchor="b"/>
                </a:tc>
                <a:extLst>
                  <a:ext uri="{0D108BD9-81ED-4DB2-BD59-A6C34878D82A}">
                    <a16:rowId xmlns:a16="http://schemas.microsoft.com/office/drawing/2014/main" val="141497717"/>
                  </a:ext>
                </a:extLst>
              </a:tr>
              <a:tr h="870785">
                <a:tc>
                  <a:txBody>
                    <a:bodyPr/>
                    <a:lstStyle/>
                    <a:p>
                      <a:r>
                        <a:rPr lang="en-US" sz="3600" dirty="0"/>
                        <a:t>Fourth Quarter</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$102.0M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$110.5M</a:t>
                      </a:r>
                    </a:p>
                  </a:txBody>
                  <a:tcPr anchor="ctr"/>
                </a:tc>
                <a:extLst>
                  <a:ext uri="{0D108BD9-81ED-4DB2-BD59-A6C34878D82A}">
                    <a16:rowId xmlns:a16="http://schemas.microsoft.com/office/drawing/2014/main" val="2350926835"/>
                  </a:ext>
                </a:extLst>
              </a:tr>
              <a:tr h="870785">
                <a:tc>
                  <a:txBody>
                    <a:bodyPr/>
                    <a:lstStyle/>
                    <a:p>
                      <a:r>
                        <a:rPr lang="en-US" sz="3600" dirty="0"/>
                        <a:t>Third Quarter</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$89.6M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$112.0M</a:t>
                      </a:r>
                    </a:p>
                  </a:txBody>
                  <a:tcPr anchor="ctr"/>
                </a:tc>
                <a:extLst>
                  <a:ext uri="{0D108BD9-81ED-4DB2-BD59-A6C34878D82A}">
                    <a16:rowId xmlns:a16="http://schemas.microsoft.com/office/drawing/2014/main" val="337363886"/>
                  </a:ext>
                </a:extLst>
              </a:tr>
              <a:tr h="870785">
                <a:tc>
                  <a:txBody>
                    <a:bodyPr/>
                    <a:lstStyle/>
                    <a:p>
                      <a:r>
                        <a:rPr lang="en-US" sz="3600" dirty="0"/>
                        <a:t>Full Year</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$386.7M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$467.9M</a:t>
                      </a:r>
                    </a:p>
                  </a:txBody>
                  <a:tcPr anchor="ctr"/>
                </a:tc>
                <a:extLst>
                  <a:ext uri="{0D108BD9-81ED-4DB2-BD59-A6C34878D82A}">
                    <a16:rowId xmlns:a16="http://schemas.microsoft.com/office/drawing/2014/main" val="2634180410"/>
                  </a:ext>
                </a:extLst>
              </a:tr>
            </a:tbl>
          </a:graphicData>
        </a:graphic>
      </p:graphicFrame>
    </p:spTree>
    <p:extLst>
      <p:ext uri="{BB962C8B-B14F-4D97-AF65-F5344CB8AC3E}">
        <p14:creationId xmlns:p14="http://schemas.microsoft.com/office/powerpoint/2010/main" val="2715814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Margins</a:t>
            </a:r>
          </a:p>
        </p:txBody>
      </p:sp>
      <p:graphicFrame>
        <p:nvGraphicFramePr>
          <p:cNvPr id="4" name="Table 3">
            <a:extLst>
              <a:ext uri="{FF2B5EF4-FFF2-40B4-BE49-F238E27FC236}">
                <a16:creationId xmlns:a16="http://schemas.microsoft.com/office/drawing/2014/main" id="{A4EF2E06-DFFD-39C2-74D6-3D5D8935907E}"/>
              </a:ext>
            </a:extLst>
          </p:cNvPr>
          <p:cNvGraphicFramePr>
            <a:graphicFrameLocks noGrp="1"/>
          </p:cNvGraphicFramePr>
          <p:nvPr>
            <p:extLst>
              <p:ext uri="{D42A27DB-BD31-4B8C-83A1-F6EECF244321}">
                <p14:modId xmlns:p14="http://schemas.microsoft.com/office/powerpoint/2010/main" val="2124174268"/>
              </p:ext>
            </p:extLst>
          </p:nvPr>
        </p:nvGraphicFramePr>
        <p:xfrm>
          <a:off x="3870648" y="1638300"/>
          <a:ext cx="10607352" cy="2653318"/>
        </p:xfrm>
        <a:graphic>
          <a:graphicData uri="http://schemas.openxmlformats.org/drawingml/2006/table">
            <a:tbl>
              <a:tblPr firstRow="1" bandRow="1">
                <a:tableStyleId>{F5AB1C69-6EDB-4FF4-983F-18BD219EF322}</a:tableStyleId>
              </a:tblPr>
              <a:tblGrid>
                <a:gridCol w="3906565">
                  <a:extLst>
                    <a:ext uri="{9D8B030D-6E8A-4147-A177-3AD203B41FA5}">
                      <a16:colId xmlns:a16="http://schemas.microsoft.com/office/drawing/2014/main" val="4147213124"/>
                    </a:ext>
                  </a:extLst>
                </a:gridCol>
                <a:gridCol w="2273348">
                  <a:extLst>
                    <a:ext uri="{9D8B030D-6E8A-4147-A177-3AD203B41FA5}">
                      <a16:colId xmlns:a16="http://schemas.microsoft.com/office/drawing/2014/main" val="962937832"/>
                    </a:ext>
                  </a:extLst>
                </a:gridCol>
                <a:gridCol w="2273348">
                  <a:extLst>
                    <a:ext uri="{9D8B030D-6E8A-4147-A177-3AD203B41FA5}">
                      <a16:colId xmlns:a16="http://schemas.microsoft.com/office/drawing/2014/main" val="1081442018"/>
                    </a:ext>
                  </a:extLst>
                </a:gridCol>
                <a:gridCol w="2154091">
                  <a:extLst>
                    <a:ext uri="{9D8B030D-6E8A-4147-A177-3AD203B41FA5}">
                      <a16:colId xmlns:a16="http://schemas.microsoft.com/office/drawing/2014/main" val="853095808"/>
                    </a:ext>
                  </a:extLst>
                </a:gridCol>
              </a:tblGrid>
              <a:tr h="851882">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1200" dirty="0">
                          <a:solidFill>
                            <a:schemeClr val="lt1"/>
                          </a:solidFill>
                          <a:latin typeface="+mn-lt"/>
                          <a:ea typeface="+mn-ea"/>
                          <a:cs typeface="+mn-cs"/>
                        </a:rPr>
                        <a:t>Q4-FY2026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1200" dirty="0">
                          <a:solidFill>
                            <a:schemeClr val="lt1"/>
                          </a:solidFill>
                          <a:latin typeface="+mn-lt"/>
                          <a:ea typeface="+mn-ea"/>
                          <a:cs typeface="+mn-cs"/>
                        </a:rPr>
                        <a:t>Adjusted Q4-FY2026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1200" dirty="0">
                          <a:solidFill>
                            <a:schemeClr val="lt1"/>
                          </a:solidFill>
                          <a:latin typeface="+mn-lt"/>
                          <a:ea typeface="+mn-ea"/>
                          <a:cs typeface="+mn-cs"/>
                        </a:rPr>
                        <a:t>Q4-FY2025</a:t>
                      </a:r>
                    </a:p>
                  </a:txBody>
                  <a:tcPr anchor="b"/>
                </a:tc>
                <a:extLst>
                  <a:ext uri="{0D108BD9-81ED-4DB2-BD59-A6C34878D82A}">
                    <a16:rowId xmlns:a16="http://schemas.microsoft.com/office/drawing/2014/main" val="141497717"/>
                  </a:ext>
                </a:extLst>
              </a:tr>
              <a:tr h="843150">
                <a:tc>
                  <a:txBody>
                    <a:bodyPr/>
                    <a:lstStyle/>
                    <a:p>
                      <a:r>
                        <a:rPr lang="en-US" sz="3600" dirty="0"/>
                        <a:t>Gross Margin</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7.8%</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8.3%</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6.2%</a:t>
                      </a:r>
                    </a:p>
                  </a:txBody>
                  <a:tcPr anchor="ctr"/>
                </a:tc>
                <a:extLst>
                  <a:ext uri="{0D108BD9-81ED-4DB2-BD59-A6C34878D82A}">
                    <a16:rowId xmlns:a16="http://schemas.microsoft.com/office/drawing/2014/main" val="2350926835"/>
                  </a:ext>
                </a:extLst>
              </a:tr>
              <a:tr h="743368">
                <a:tc>
                  <a:txBody>
                    <a:bodyPr/>
                    <a:lstStyle/>
                    <a:p>
                      <a:pPr marL="0" algn="l" defTabSz="914400" rtl="0" eaLnBrk="1" latinLnBrk="0" hangingPunct="1"/>
                      <a:r>
                        <a:rPr lang="en-US" sz="3600" kern="1200" dirty="0">
                          <a:solidFill>
                            <a:schemeClr val="dk1"/>
                          </a:solidFill>
                          <a:latin typeface="+mn-lt"/>
                          <a:ea typeface="+mn-ea"/>
                          <a:cs typeface="+mn-cs"/>
                        </a:rPr>
                        <a:t>Operating Margin</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(3.6%)</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N/A</a:t>
                      </a:r>
                    </a:p>
                  </a:txBody>
                  <a:tcPr anchor="ctr"/>
                </a:tc>
                <a:tc>
                  <a:txBody>
                    <a:bodyPr/>
                    <a:lstStyle/>
                    <a:p>
                      <a:pPr marL="0" algn="ctr" defTabSz="914400" rtl="0" eaLnBrk="1" latinLnBrk="0" hangingPunct="1"/>
                      <a:r>
                        <a:rPr lang="en-US" sz="3200" kern="1200" dirty="0">
                          <a:solidFill>
                            <a:schemeClr val="dk1"/>
                          </a:solidFill>
                          <a:latin typeface="+mn-lt"/>
                          <a:ea typeface="+mn-ea"/>
                          <a:cs typeface="+mn-cs"/>
                        </a:rPr>
                        <a:t>(2.1%)</a:t>
                      </a:r>
                    </a:p>
                  </a:txBody>
                  <a:tcPr anchor="ctr"/>
                </a:tc>
                <a:extLst>
                  <a:ext uri="{0D108BD9-81ED-4DB2-BD59-A6C34878D82A}">
                    <a16:rowId xmlns:a16="http://schemas.microsoft.com/office/drawing/2014/main" val="561704982"/>
                  </a:ext>
                </a:extLst>
              </a:tr>
            </a:tbl>
          </a:graphicData>
        </a:graphic>
      </p:graphicFrame>
      <p:sp>
        <p:nvSpPr>
          <p:cNvPr id="3" name="Google Shape;35;p5">
            <a:extLst>
              <a:ext uri="{FF2B5EF4-FFF2-40B4-BE49-F238E27FC236}">
                <a16:creationId xmlns:a16="http://schemas.microsoft.com/office/drawing/2014/main" id="{A99C102A-FA3C-97B4-BE79-EAF588601328}"/>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5</a:t>
            </a:fld>
            <a:endParaRPr lang="en-US" dirty="0"/>
          </a:p>
        </p:txBody>
      </p:sp>
      <p:sp>
        <p:nvSpPr>
          <p:cNvPr id="5" name="TextBox 4">
            <a:extLst>
              <a:ext uri="{FF2B5EF4-FFF2-40B4-BE49-F238E27FC236}">
                <a16:creationId xmlns:a16="http://schemas.microsoft.com/office/drawing/2014/main" id="{598E82FA-7B90-A218-46A0-2BDA422B4090}"/>
              </a:ext>
            </a:extLst>
          </p:cNvPr>
          <p:cNvSpPr txBox="1"/>
          <p:nvPr/>
        </p:nvSpPr>
        <p:spPr>
          <a:xfrm>
            <a:off x="1447800" y="4700151"/>
            <a:ext cx="15697200" cy="5396349"/>
          </a:xfrm>
          <a:prstGeom prst="rect">
            <a:avLst/>
          </a:prstGeom>
          <a:noFill/>
        </p:spPr>
        <p:txBody>
          <a:bodyPr wrap="square" rtlCol="0">
            <a:spAutoFit/>
          </a:bodyPr>
          <a:lstStyle/>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Gross margin improvements despite adverse supply chain challenges and lower revenue levels</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Operating efficiencies gained from cost-cutting initiatives</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Operating margin for the fourth quarter of fiscal 2026 was adversely impacted by an $8.4 million write off of long-term receivables for distressed customers </a:t>
            </a:r>
            <a:r>
              <a:rPr lang="en-US" sz="3600">
                <a:solidFill>
                  <a:srgbClr val="3A547C"/>
                </a:solidFill>
                <a:latin typeface="Microsoft Sans Serif" panose="020B0604020202020204" pitchFamily="34" charset="0"/>
                <a:cs typeface="Microsoft Sans Serif" panose="020B0604020202020204" pitchFamily="34" charset="0"/>
              </a:rPr>
              <a:t>and related legal </a:t>
            </a:r>
            <a:r>
              <a:rPr lang="en-US" sz="3600" dirty="0">
                <a:solidFill>
                  <a:srgbClr val="3A547C"/>
                </a:solidFill>
                <a:latin typeface="Microsoft Sans Serif" panose="020B0604020202020204" pitchFamily="34" charset="0"/>
                <a:cs typeface="Microsoft Sans Serif" panose="020B0604020202020204" pitchFamily="34" charset="0"/>
              </a:rPr>
              <a:t>costs </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China wind-down expected to save </a:t>
            </a:r>
            <a:r>
              <a:rPr lang="en-US" sz="3600" dirty="0">
                <a:solidFill>
                  <a:srgbClr val="3A547C"/>
                </a:solidFill>
                <a:latin typeface="Calibri" panose="020F0502020204030204" pitchFamily="34" charset="0"/>
                <a:cs typeface="Calibri" panose="020F0502020204030204" pitchFamily="34" charset="0"/>
              </a:rPr>
              <a:t>~</a:t>
            </a:r>
            <a:r>
              <a:rPr lang="en-US" sz="3600" dirty="0">
                <a:solidFill>
                  <a:srgbClr val="3A547C"/>
                </a:solidFill>
                <a:latin typeface="Microsoft Sans Serif" panose="020B0604020202020204" pitchFamily="34" charset="0"/>
                <a:cs typeface="Microsoft Sans Serif" panose="020B0604020202020204" pitchFamily="34" charset="0"/>
              </a:rPr>
              <a:t>$4.0M in fiscal 2027</a:t>
            </a:r>
          </a:p>
          <a:p>
            <a:pPr marL="914400" lvl="1" indent="-457200">
              <a:spcBef>
                <a:spcPts val="5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Expect margins to strengthen on higher revenue</a:t>
            </a:r>
          </a:p>
        </p:txBody>
      </p:sp>
    </p:spTree>
    <p:extLst>
      <p:ext uri="{BB962C8B-B14F-4D97-AF65-F5344CB8AC3E}">
        <p14:creationId xmlns:p14="http://schemas.microsoft.com/office/powerpoint/2010/main" val="2282218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Earnings – GAAP</a:t>
            </a:r>
          </a:p>
        </p:txBody>
      </p:sp>
      <p:sp>
        <p:nvSpPr>
          <p:cNvPr id="3" name="Google Shape;35;p5">
            <a:extLst>
              <a:ext uri="{FF2B5EF4-FFF2-40B4-BE49-F238E27FC236}">
                <a16:creationId xmlns:a16="http://schemas.microsoft.com/office/drawing/2014/main" id="{31F77614-BC71-20F3-40A2-3D90088FC5A1}"/>
              </a:ext>
            </a:extLst>
          </p:cNvPr>
          <p:cNvSpPr txBox="1">
            <a:spLocks/>
          </p:cNvSpPr>
          <p:nvPr/>
        </p:nvSpPr>
        <p:spPr>
          <a:xfrm>
            <a:off x="8116211" y="9876600"/>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6</a:t>
            </a:fld>
            <a:endParaRPr lang="en-US" dirty="0"/>
          </a:p>
        </p:txBody>
      </p:sp>
      <p:graphicFrame>
        <p:nvGraphicFramePr>
          <p:cNvPr id="5" name="Table 4">
            <a:extLst>
              <a:ext uri="{FF2B5EF4-FFF2-40B4-BE49-F238E27FC236}">
                <a16:creationId xmlns:a16="http://schemas.microsoft.com/office/drawing/2014/main" id="{21B6D4FC-66E9-B950-473D-3EF48D273B92}"/>
              </a:ext>
            </a:extLst>
          </p:cNvPr>
          <p:cNvGraphicFramePr>
            <a:graphicFrameLocks noGrp="1"/>
          </p:cNvGraphicFramePr>
          <p:nvPr>
            <p:extLst>
              <p:ext uri="{D42A27DB-BD31-4B8C-83A1-F6EECF244321}">
                <p14:modId xmlns:p14="http://schemas.microsoft.com/office/powerpoint/2010/main" val="3314192344"/>
              </p:ext>
            </p:extLst>
          </p:nvPr>
        </p:nvGraphicFramePr>
        <p:xfrm>
          <a:off x="2663424" y="2088960"/>
          <a:ext cx="12812796" cy="3287490"/>
        </p:xfrm>
        <a:graphic>
          <a:graphicData uri="http://schemas.openxmlformats.org/drawingml/2006/table">
            <a:tbl>
              <a:tblPr firstRow="1" bandRow="1">
                <a:tableStyleId>{F5AB1C69-6EDB-4FF4-983F-18BD219EF322}</a:tableStyleId>
              </a:tblPr>
              <a:tblGrid>
                <a:gridCol w="4760110">
                  <a:extLst>
                    <a:ext uri="{9D8B030D-6E8A-4147-A177-3AD203B41FA5}">
                      <a16:colId xmlns:a16="http://schemas.microsoft.com/office/drawing/2014/main" val="4147213124"/>
                    </a:ext>
                  </a:extLst>
                </a:gridCol>
                <a:gridCol w="3930266">
                  <a:extLst>
                    <a:ext uri="{9D8B030D-6E8A-4147-A177-3AD203B41FA5}">
                      <a16:colId xmlns:a16="http://schemas.microsoft.com/office/drawing/2014/main" val="962937832"/>
                    </a:ext>
                  </a:extLst>
                </a:gridCol>
                <a:gridCol w="4122420">
                  <a:extLst>
                    <a:ext uri="{9D8B030D-6E8A-4147-A177-3AD203B41FA5}">
                      <a16:colId xmlns:a16="http://schemas.microsoft.com/office/drawing/2014/main" val="4047484718"/>
                    </a:ext>
                  </a:extLst>
                </a:gridCol>
              </a:tblGrid>
              <a:tr h="0">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t>Q4-FY2026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Q4-FY2025</a:t>
                      </a:r>
                    </a:p>
                  </a:txBody>
                  <a:tcPr anchor="b"/>
                </a:tc>
                <a:extLst>
                  <a:ext uri="{0D108BD9-81ED-4DB2-BD59-A6C34878D82A}">
                    <a16:rowId xmlns:a16="http://schemas.microsoft.com/office/drawing/2014/main" val="52628935"/>
                  </a:ext>
                </a:extLst>
              </a:tr>
              <a:tr h="1214850">
                <a:tc>
                  <a:txBody>
                    <a:bodyPr/>
                    <a:lstStyle/>
                    <a:p>
                      <a:r>
                        <a:rPr lang="en-US" sz="3600" dirty="0"/>
                        <a:t>Net Loss</a:t>
                      </a:r>
                      <a:endParaRPr lang="en-US" sz="3600" strike="sngStrike"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($34.3M)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($3.9M)</a:t>
                      </a:r>
                    </a:p>
                  </a:txBody>
                  <a:tcPr anchor="ctr"/>
                </a:tc>
                <a:extLst>
                  <a:ext uri="{0D108BD9-81ED-4DB2-BD59-A6C34878D82A}">
                    <a16:rowId xmlns:a16="http://schemas.microsoft.com/office/drawing/2014/main" val="1973429092"/>
                  </a:ext>
                </a:extLst>
              </a:tr>
              <a:tr h="1371600">
                <a:tc>
                  <a:txBody>
                    <a:bodyPr/>
                    <a:lstStyle/>
                    <a:p>
                      <a:r>
                        <a:rPr lang="en-US" sz="3600" dirty="0"/>
                        <a:t>Net Loss Per Share – Diluted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($3.16)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($0.36)</a:t>
                      </a:r>
                    </a:p>
                  </a:txBody>
                  <a:tcPr anchor="ctr"/>
                </a:tc>
                <a:extLst>
                  <a:ext uri="{0D108BD9-81ED-4DB2-BD59-A6C34878D82A}">
                    <a16:rowId xmlns:a16="http://schemas.microsoft.com/office/drawing/2014/main" val="1711445889"/>
                  </a:ext>
                </a:extLst>
              </a:tr>
            </a:tbl>
          </a:graphicData>
        </a:graphic>
      </p:graphicFrame>
      <p:graphicFrame>
        <p:nvGraphicFramePr>
          <p:cNvPr id="6" name="Table 5">
            <a:extLst>
              <a:ext uri="{FF2B5EF4-FFF2-40B4-BE49-F238E27FC236}">
                <a16:creationId xmlns:a16="http://schemas.microsoft.com/office/drawing/2014/main" id="{60BFBCAF-D18A-8BCB-FBAA-897322B08D2E}"/>
              </a:ext>
            </a:extLst>
          </p:cNvPr>
          <p:cNvGraphicFramePr>
            <a:graphicFrameLocks noGrp="1"/>
          </p:cNvGraphicFramePr>
          <p:nvPr>
            <p:extLst>
              <p:ext uri="{D42A27DB-BD31-4B8C-83A1-F6EECF244321}">
                <p14:modId xmlns:p14="http://schemas.microsoft.com/office/powerpoint/2010/main" val="1793651741"/>
              </p:ext>
            </p:extLst>
          </p:nvPr>
        </p:nvGraphicFramePr>
        <p:xfrm>
          <a:off x="2655804" y="6020880"/>
          <a:ext cx="12812796" cy="3287490"/>
        </p:xfrm>
        <a:graphic>
          <a:graphicData uri="http://schemas.openxmlformats.org/drawingml/2006/table">
            <a:tbl>
              <a:tblPr firstRow="1" bandRow="1">
                <a:tableStyleId>{F5AB1C69-6EDB-4FF4-983F-18BD219EF322}</a:tableStyleId>
              </a:tblPr>
              <a:tblGrid>
                <a:gridCol w="4760110">
                  <a:extLst>
                    <a:ext uri="{9D8B030D-6E8A-4147-A177-3AD203B41FA5}">
                      <a16:colId xmlns:a16="http://schemas.microsoft.com/office/drawing/2014/main" val="4147213124"/>
                    </a:ext>
                  </a:extLst>
                </a:gridCol>
                <a:gridCol w="3937886">
                  <a:extLst>
                    <a:ext uri="{9D8B030D-6E8A-4147-A177-3AD203B41FA5}">
                      <a16:colId xmlns:a16="http://schemas.microsoft.com/office/drawing/2014/main" val="962937832"/>
                    </a:ext>
                  </a:extLst>
                </a:gridCol>
                <a:gridCol w="4114800">
                  <a:extLst>
                    <a:ext uri="{9D8B030D-6E8A-4147-A177-3AD203B41FA5}">
                      <a16:colId xmlns:a16="http://schemas.microsoft.com/office/drawing/2014/main" val="4047484718"/>
                    </a:ext>
                  </a:extLst>
                </a:gridCol>
              </a:tblGrid>
              <a:tr h="0">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t>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FY2025</a:t>
                      </a:r>
                    </a:p>
                  </a:txBody>
                  <a:tcPr anchor="b"/>
                </a:tc>
                <a:extLst>
                  <a:ext uri="{0D108BD9-81ED-4DB2-BD59-A6C34878D82A}">
                    <a16:rowId xmlns:a16="http://schemas.microsoft.com/office/drawing/2014/main" val="52628935"/>
                  </a:ext>
                </a:extLst>
              </a:tr>
              <a:tr h="1214850">
                <a:tc>
                  <a:txBody>
                    <a:bodyPr/>
                    <a:lstStyle/>
                    <a:p>
                      <a:r>
                        <a:rPr lang="en-US" sz="3600" dirty="0"/>
                        <a:t>Net Loss</a:t>
                      </a:r>
                      <a:endParaRPr lang="en-US" sz="3600" strike="sngStrike"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($47.8M)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($8.3M)</a:t>
                      </a:r>
                    </a:p>
                  </a:txBody>
                  <a:tcPr anchor="ctr"/>
                </a:tc>
                <a:extLst>
                  <a:ext uri="{0D108BD9-81ED-4DB2-BD59-A6C34878D82A}">
                    <a16:rowId xmlns:a16="http://schemas.microsoft.com/office/drawing/2014/main" val="1973429092"/>
                  </a:ext>
                </a:extLst>
              </a:tr>
              <a:tr h="1371600">
                <a:tc>
                  <a:txBody>
                    <a:bodyPr/>
                    <a:lstStyle/>
                    <a:p>
                      <a:r>
                        <a:rPr lang="en-US" sz="3600" dirty="0"/>
                        <a:t>Net Loss Per Share – Diluted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($4.41)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($0.77)</a:t>
                      </a:r>
                    </a:p>
                  </a:txBody>
                  <a:tcPr anchor="ctr"/>
                </a:tc>
                <a:extLst>
                  <a:ext uri="{0D108BD9-81ED-4DB2-BD59-A6C34878D82A}">
                    <a16:rowId xmlns:a16="http://schemas.microsoft.com/office/drawing/2014/main" val="1711445889"/>
                  </a:ext>
                </a:extLst>
              </a:tr>
            </a:tbl>
          </a:graphicData>
        </a:graphic>
      </p:graphicFrame>
    </p:spTree>
    <p:extLst>
      <p:ext uri="{BB962C8B-B14F-4D97-AF65-F5344CB8AC3E}">
        <p14:creationId xmlns:p14="http://schemas.microsoft.com/office/powerpoint/2010/main" val="3252758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6F5CA3C-A4FA-9072-951C-AD7BF07BD1B3}"/>
              </a:ext>
            </a:extLst>
          </p:cNvPr>
          <p:cNvSpPr>
            <a:spLocks noGrp="1"/>
          </p:cNvSpPr>
          <p:nvPr>
            <p:ph type="body" sz="quarter" idx="10"/>
          </p:nvPr>
        </p:nvSpPr>
        <p:spPr/>
        <p:txBody>
          <a:bodyPr/>
          <a:lstStyle/>
          <a:p>
            <a:r>
              <a:rPr lang="en-US" sz="5400" dirty="0"/>
              <a:t>Earnings – Non-GAAP</a:t>
            </a:r>
            <a:endParaRPr lang="en-US" dirty="0"/>
          </a:p>
        </p:txBody>
      </p:sp>
      <p:sp>
        <p:nvSpPr>
          <p:cNvPr id="3" name="Google Shape;35;p5">
            <a:extLst>
              <a:ext uri="{FF2B5EF4-FFF2-40B4-BE49-F238E27FC236}">
                <a16:creationId xmlns:a16="http://schemas.microsoft.com/office/drawing/2014/main" id="{BE6AFC8B-0F51-E25C-79FF-286AEFC45C9B}"/>
              </a:ext>
            </a:extLst>
          </p:cNvPr>
          <p:cNvSpPr txBox="1">
            <a:spLocks/>
          </p:cNvSpPr>
          <p:nvPr/>
        </p:nvSpPr>
        <p:spPr>
          <a:xfrm>
            <a:off x="8116211" y="9876600"/>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7</a:t>
            </a:fld>
            <a:endParaRPr lang="en-US" dirty="0"/>
          </a:p>
        </p:txBody>
      </p:sp>
      <p:graphicFrame>
        <p:nvGraphicFramePr>
          <p:cNvPr id="4" name="Table 3">
            <a:extLst>
              <a:ext uri="{FF2B5EF4-FFF2-40B4-BE49-F238E27FC236}">
                <a16:creationId xmlns:a16="http://schemas.microsoft.com/office/drawing/2014/main" id="{827B2BD7-3993-8FB3-9B07-3BEB39ABB832}"/>
              </a:ext>
            </a:extLst>
          </p:cNvPr>
          <p:cNvGraphicFramePr>
            <a:graphicFrameLocks noGrp="1"/>
          </p:cNvGraphicFramePr>
          <p:nvPr>
            <p:extLst>
              <p:ext uri="{D42A27DB-BD31-4B8C-83A1-F6EECF244321}">
                <p14:modId xmlns:p14="http://schemas.microsoft.com/office/powerpoint/2010/main" val="4182510273"/>
              </p:ext>
            </p:extLst>
          </p:nvPr>
        </p:nvGraphicFramePr>
        <p:xfrm>
          <a:off x="1607820" y="2088960"/>
          <a:ext cx="13868401" cy="3287490"/>
        </p:xfrm>
        <a:graphic>
          <a:graphicData uri="http://schemas.openxmlformats.org/drawingml/2006/table">
            <a:tbl>
              <a:tblPr firstRow="1" bandRow="1">
                <a:tableStyleId>{F5AB1C69-6EDB-4FF4-983F-18BD219EF322}</a:tableStyleId>
              </a:tblPr>
              <a:tblGrid>
                <a:gridCol w="5402580">
                  <a:extLst>
                    <a:ext uri="{9D8B030D-6E8A-4147-A177-3AD203B41FA5}">
                      <a16:colId xmlns:a16="http://schemas.microsoft.com/office/drawing/2014/main" val="4147213124"/>
                    </a:ext>
                  </a:extLst>
                </a:gridCol>
                <a:gridCol w="4003768">
                  <a:extLst>
                    <a:ext uri="{9D8B030D-6E8A-4147-A177-3AD203B41FA5}">
                      <a16:colId xmlns:a16="http://schemas.microsoft.com/office/drawing/2014/main" val="962937832"/>
                    </a:ext>
                  </a:extLst>
                </a:gridCol>
                <a:gridCol w="4462053">
                  <a:extLst>
                    <a:ext uri="{9D8B030D-6E8A-4147-A177-3AD203B41FA5}">
                      <a16:colId xmlns:a16="http://schemas.microsoft.com/office/drawing/2014/main" val="4047484718"/>
                    </a:ext>
                  </a:extLst>
                </a:gridCol>
              </a:tblGrid>
              <a:tr h="0">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t>Q4-FY2026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Q4-FY2025</a:t>
                      </a:r>
                    </a:p>
                  </a:txBody>
                  <a:tcPr anchor="b"/>
                </a:tc>
                <a:extLst>
                  <a:ext uri="{0D108BD9-81ED-4DB2-BD59-A6C34878D82A}">
                    <a16:rowId xmlns:a16="http://schemas.microsoft.com/office/drawing/2014/main" val="52628935"/>
                  </a:ext>
                </a:extLst>
              </a:tr>
              <a:tr h="1214850">
                <a:tc>
                  <a:txBody>
                    <a:bodyPr/>
                    <a:lstStyle/>
                    <a:p>
                      <a:r>
                        <a:rPr lang="en-US" sz="3600" dirty="0"/>
                        <a:t>Adjusted Net Income (Loss)</a:t>
                      </a:r>
                      <a:endParaRPr lang="en-US" sz="3600" strike="sngStrike"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($2.9M)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($3.8M)</a:t>
                      </a:r>
                    </a:p>
                  </a:txBody>
                  <a:tcPr anchor="ctr"/>
                </a:tc>
                <a:extLst>
                  <a:ext uri="{0D108BD9-81ED-4DB2-BD59-A6C34878D82A}">
                    <a16:rowId xmlns:a16="http://schemas.microsoft.com/office/drawing/2014/main" val="1973429092"/>
                  </a:ext>
                </a:extLst>
              </a:tr>
              <a:tr h="1371600">
                <a:tc>
                  <a:txBody>
                    <a:bodyPr/>
                    <a:lstStyle/>
                    <a:p>
                      <a:r>
                        <a:rPr lang="en-US" sz="3600" dirty="0"/>
                        <a:t>Adjusted Net Income (Loss) Per Share – Diluted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($0.26)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($0.35)</a:t>
                      </a:r>
                    </a:p>
                  </a:txBody>
                  <a:tcPr anchor="ctr"/>
                </a:tc>
                <a:extLst>
                  <a:ext uri="{0D108BD9-81ED-4DB2-BD59-A6C34878D82A}">
                    <a16:rowId xmlns:a16="http://schemas.microsoft.com/office/drawing/2014/main" val="1711445889"/>
                  </a:ext>
                </a:extLst>
              </a:tr>
            </a:tbl>
          </a:graphicData>
        </a:graphic>
      </p:graphicFrame>
      <p:graphicFrame>
        <p:nvGraphicFramePr>
          <p:cNvPr id="6" name="Table 5">
            <a:extLst>
              <a:ext uri="{FF2B5EF4-FFF2-40B4-BE49-F238E27FC236}">
                <a16:creationId xmlns:a16="http://schemas.microsoft.com/office/drawing/2014/main" id="{A5DBBBD8-E1E0-3DCA-6517-465CF7BF0694}"/>
              </a:ext>
            </a:extLst>
          </p:cNvPr>
          <p:cNvGraphicFramePr>
            <a:graphicFrameLocks noGrp="1"/>
          </p:cNvGraphicFramePr>
          <p:nvPr>
            <p:extLst>
              <p:ext uri="{D42A27DB-BD31-4B8C-83A1-F6EECF244321}">
                <p14:modId xmlns:p14="http://schemas.microsoft.com/office/powerpoint/2010/main" val="225176609"/>
              </p:ext>
            </p:extLst>
          </p:nvPr>
        </p:nvGraphicFramePr>
        <p:xfrm>
          <a:off x="1600200" y="6020880"/>
          <a:ext cx="13868400" cy="3287490"/>
        </p:xfrm>
        <a:graphic>
          <a:graphicData uri="http://schemas.openxmlformats.org/drawingml/2006/table">
            <a:tbl>
              <a:tblPr firstRow="1" bandRow="1">
                <a:tableStyleId>{F5AB1C69-6EDB-4FF4-983F-18BD219EF322}</a:tableStyleId>
              </a:tblPr>
              <a:tblGrid>
                <a:gridCol w="5410200">
                  <a:extLst>
                    <a:ext uri="{9D8B030D-6E8A-4147-A177-3AD203B41FA5}">
                      <a16:colId xmlns:a16="http://schemas.microsoft.com/office/drawing/2014/main" val="4147213124"/>
                    </a:ext>
                  </a:extLst>
                </a:gridCol>
                <a:gridCol w="4004395">
                  <a:extLst>
                    <a:ext uri="{9D8B030D-6E8A-4147-A177-3AD203B41FA5}">
                      <a16:colId xmlns:a16="http://schemas.microsoft.com/office/drawing/2014/main" val="962937832"/>
                    </a:ext>
                  </a:extLst>
                </a:gridCol>
                <a:gridCol w="4453805">
                  <a:extLst>
                    <a:ext uri="{9D8B030D-6E8A-4147-A177-3AD203B41FA5}">
                      <a16:colId xmlns:a16="http://schemas.microsoft.com/office/drawing/2014/main" val="4047484718"/>
                    </a:ext>
                  </a:extLst>
                </a:gridCol>
              </a:tblGrid>
              <a:tr h="0">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t>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FY2025</a:t>
                      </a:r>
                    </a:p>
                  </a:txBody>
                  <a:tcPr anchor="b"/>
                </a:tc>
                <a:extLst>
                  <a:ext uri="{0D108BD9-81ED-4DB2-BD59-A6C34878D82A}">
                    <a16:rowId xmlns:a16="http://schemas.microsoft.com/office/drawing/2014/main" val="52628935"/>
                  </a:ext>
                </a:extLst>
              </a:tr>
              <a:tr h="1214850">
                <a:tc>
                  <a:txBody>
                    <a:bodyPr/>
                    <a:lstStyle/>
                    <a:p>
                      <a:r>
                        <a:rPr lang="en-US" sz="3600" dirty="0"/>
                        <a:t>Adjusted Net Loss</a:t>
                      </a:r>
                      <a:endParaRPr lang="en-US" sz="3600" strike="sngStrike"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($3.7M)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($5.0M)</a:t>
                      </a:r>
                    </a:p>
                  </a:txBody>
                  <a:tcPr anchor="ctr"/>
                </a:tc>
                <a:extLst>
                  <a:ext uri="{0D108BD9-81ED-4DB2-BD59-A6C34878D82A}">
                    <a16:rowId xmlns:a16="http://schemas.microsoft.com/office/drawing/2014/main" val="1973429092"/>
                  </a:ext>
                </a:extLst>
              </a:tr>
              <a:tr h="1371600">
                <a:tc>
                  <a:txBody>
                    <a:bodyPr/>
                    <a:lstStyle/>
                    <a:p>
                      <a:r>
                        <a:rPr lang="en-US" sz="3600" dirty="0"/>
                        <a:t>Adjusted Net Loss Per Share – Diluted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($0.34)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($0.47)</a:t>
                      </a:r>
                    </a:p>
                  </a:txBody>
                  <a:tcPr anchor="ctr"/>
                </a:tc>
                <a:extLst>
                  <a:ext uri="{0D108BD9-81ED-4DB2-BD59-A6C34878D82A}">
                    <a16:rowId xmlns:a16="http://schemas.microsoft.com/office/drawing/2014/main" val="1711445889"/>
                  </a:ext>
                </a:extLst>
              </a:tr>
            </a:tbl>
          </a:graphicData>
        </a:graphic>
      </p:graphicFrame>
    </p:spTree>
    <p:extLst>
      <p:ext uri="{BB962C8B-B14F-4D97-AF65-F5344CB8AC3E}">
        <p14:creationId xmlns:p14="http://schemas.microsoft.com/office/powerpoint/2010/main" val="3633718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Balance Sheet and Cash Flow Highlights</a:t>
            </a:r>
          </a:p>
        </p:txBody>
      </p:sp>
      <p:graphicFrame>
        <p:nvGraphicFramePr>
          <p:cNvPr id="5" name="Table 4">
            <a:extLst>
              <a:ext uri="{FF2B5EF4-FFF2-40B4-BE49-F238E27FC236}">
                <a16:creationId xmlns:a16="http://schemas.microsoft.com/office/drawing/2014/main" id="{C9E01F56-4BF6-C1BB-77EF-F13F2B44356F}"/>
              </a:ext>
            </a:extLst>
          </p:cNvPr>
          <p:cNvGraphicFramePr>
            <a:graphicFrameLocks noGrp="1"/>
          </p:cNvGraphicFramePr>
          <p:nvPr>
            <p:extLst>
              <p:ext uri="{D42A27DB-BD31-4B8C-83A1-F6EECF244321}">
                <p14:modId xmlns:p14="http://schemas.microsoft.com/office/powerpoint/2010/main" val="120837469"/>
              </p:ext>
            </p:extLst>
          </p:nvPr>
        </p:nvGraphicFramePr>
        <p:xfrm>
          <a:off x="1264186" y="2741509"/>
          <a:ext cx="15087600" cy="4878491"/>
        </p:xfrm>
        <a:graphic>
          <a:graphicData uri="http://schemas.openxmlformats.org/drawingml/2006/table">
            <a:tbl>
              <a:tblPr firstRow="1" bandRow="1">
                <a:tableStyleId>{F5AB1C69-6EDB-4FF4-983F-18BD219EF322}</a:tableStyleId>
              </a:tblPr>
              <a:tblGrid>
                <a:gridCol w="5186363">
                  <a:extLst>
                    <a:ext uri="{9D8B030D-6E8A-4147-A177-3AD203B41FA5}">
                      <a16:colId xmlns:a16="http://schemas.microsoft.com/office/drawing/2014/main" val="4147213124"/>
                    </a:ext>
                  </a:extLst>
                </a:gridCol>
                <a:gridCol w="3489007">
                  <a:extLst>
                    <a:ext uri="{9D8B030D-6E8A-4147-A177-3AD203B41FA5}">
                      <a16:colId xmlns:a16="http://schemas.microsoft.com/office/drawing/2014/main" val="962937832"/>
                    </a:ext>
                  </a:extLst>
                </a:gridCol>
                <a:gridCol w="3455364">
                  <a:extLst>
                    <a:ext uri="{9D8B030D-6E8A-4147-A177-3AD203B41FA5}">
                      <a16:colId xmlns:a16="http://schemas.microsoft.com/office/drawing/2014/main" val="948323974"/>
                    </a:ext>
                  </a:extLst>
                </a:gridCol>
                <a:gridCol w="2956866">
                  <a:extLst>
                    <a:ext uri="{9D8B030D-6E8A-4147-A177-3AD203B41FA5}">
                      <a16:colId xmlns:a16="http://schemas.microsoft.com/office/drawing/2014/main" val="966556978"/>
                    </a:ext>
                  </a:extLst>
                </a:gridCol>
              </a:tblGrid>
              <a:tr h="0">
                <a:tc>
                  <a:txBody>
                    <a:bodyPr/>
                    <a:lstStyle/>
                    <a:p>
                      <a:pPr algn="ctr"/>
                      <a:endParaRPr lang="en-US" sz="4000" dirty="0"/>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FY2026</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FY2025</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kern="1200" dirty="0">
                          <a:solidFill>
                            <a:schemeClr val="lt1"/>
                          </a:solidFill>
                          <a:latin typeface="+mn-lt"/>
                          <a:ea typeface="+mn-ea"/>
                          <a:cs typeface="+mn-cs"/>
                        </a:rPr>
                        <a:t>% Change</a:t>
                      </a:r>
                    </a:p>
                  </a:txBody>
                  <a:tcPr anchor="b"/>
                </a:tc>
                <a:extLst>
                  <a:ext uri="{0D108BD9-81ED-4DB2-BD59-A6C34878D82A}">
                    <a16:rowId xmlns:a16="http://schemas.microsoft.com/office/drawing/2014/main" val="141497717"/>
                  </a:ext>
                </a:extLst>
              </a:tr>
              <a:tr h="990600">
                <a:tc>
                  <a:txBody>
                    <a:bodyPr/>
                    <a:lstStyle/>
                    <a:p>
                      <a:r>
                        <a:rPr lang="en-US" sz="3600" dirty="0"/>
                        <a:t>Inventory</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$95.8M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$97.3M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-2%</a:t>
                      </a:r>
                    </a:p>
                  </a:txBody>
                  <a:tcPr anchor="ctr"/>
                </a:tc>
                <a:extLst>
                  <a:ext uri="{0D108BD9-81ED-4DB2-BD59-A6C34878D82A}">
                    <a16:rowId xmlns:a16="http://schemas.microsoft.com/office/drawing/2014/main" val="422391929"/>
                  </a:ext>
                </a:extLst>
              </a:tr>
              <a:tr h="1205651">
                <a:tc>
                  <a:txBody>
                    <a:bodyPr/>
                    <a:lstStyle/>
                    <a:p>
                      <a:r>
                        <a:rPr lang="en-US" sz="3600" dirty="0"/>
                        <a:t>Current Ratio</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2.1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kern="1200" dirty="0">
                          <a:solidFill>
                            <a:schemeClr val="dk1"/>
                          </a:solidFill>
                          <a:latin typeface="+mn-lt"/>
                          <a:ea typeface="+mn-ea"/>
                          <a:cs typeface="+mn-cs"/>
                        </a:rPr>
                        <a:t>2.6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kern="1200" dirty="0">
                          <a:solidFill>
                            <a:schemeClr val="dk1"/>
                          </a:solidFill>
                          <a:latin typeface="+mn-lt"/>
                          <a:ea typeface="+mn-ea"/>
                          <a:cs typeface="+mn-cs"/>
                        </a:rPr>
                        <a:t>-19%</a:t>
                      </a:r>
                    </a:p>
                  </a:txBody>
                  <a:tcPr anchor="ctr"/>
                </a:tc>
                <a:extLst>
                  <a:ext uri="{0D108BD9-81ED-4DB2-BD59-A6C34878D82A}">
                    <a16:rowId xmlns:a16="http://schemas.microsoft.com/office/drawing/2014/main" val="516132366"/>
                  </a:ext>
                </a:extLst>
              </a:tr>
              <a:tr h="990600">
                <a:tc>
                  <a:txBody>
                    <a:bodyPr/>
                    <a:lstStyle/>
                    <a:p>
                      <a:r>
                        <a:rPr lang="en-US" sz="3600" dirty="0"/>
                        <a:t>DSOs</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75</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kern="1200" dirty="0">
                          <a:solidFill>
                            <a:schemeClr val="dk1"/>
                          </a:solidFill>
                          <a:latin typeface="+mn-lt"/>
                          <a:ea typeface="+mn-ea"/>
                          <a:cs typeface="+mn-cs"/>
                        </a:rPr>
                        <a:t>86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kern="1200" dirty="0">
                          <a:solidFill>
                            <a:schemeClr val="dk1"/>
                          </a:solidFill>
                          <a:latin typeface="+mn-lt"/>
                          <a:ea typeface="+mn-ea"/>
                          <a:cs typeface="+mn-cs"/>
                        </a:rPr>
                        <a:t>-13%</a:t>
                      </a:r>
                    </a:p>
                  </a:txBody>
                  <a:tcPr anchor="ctr"/>
                </a:tc>
                <a:extLst>
                  <a:ext uri="{0D108BD9-81ED-4DB2-BD59-A6C34878D82A}">
                    <a16:rowId xmlns:a16="http://schemas.microsoft.com/office/drawing/2014/main" val="1994338786"/>
                  </a:ext>
                </a:extLst>
              </a:tr>
              <a:tr h="990600">
                <a:tc>
                  <a:txBody>
                    <a:bodyPr/>
                    <a:lstStyle/>
                    <a:p>
                      <a:r>
                        <a:rPr lang="en-US" sz="3600" dirty="0"/>
                        <a:t>Capital Expenditures (YTD) </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$6.4M</a:t>
                      </a:r>
                    </a:p>
                  </a:txBody>
                  <a:tcPr anchor="ctr"/>
                </a:tc>
                <a:tc>
                  <a:txBody>
                    <a:bodyPr/>
                    <a:lstStyle/>
                    <a:p>
                      <a:pPr marL="0" algn="ctr" defTabSz="914400" rtl="0" eaLnBrk="1" latinLnBrk="0" hangingPunct="1"/>
                      <a:r>
                        <a:rPr lang="en-US" sz="3600" kern="1200" dirty="0">
                          <a:solidFill>
                            <a:schemeClr val="dk1"/>
                          </a:solidFill>
                          <a:latin typeface="+mn-lt"/>
                          <a:ea typeface="+mn-ea"/>
                          <a:cs typeface="+mn-cs"/>
                        </a:rPr>
                        <a:t>$4.1M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kern="1200" dirty="0">
                          <a:solidFill>
                            <a:schemeClr val="dk1"/>
                          </a:solidFill>
                          <a:latin typeface="+mn-lt"/>
                          <a:ea typeface="+mn-ea"/>
                          <a:cs typeface="+mn-cs"/>
                        </a:rPr>
                        <a:t>56%</a:t>
                      </a:r>
                    </a:p>
                  </a:txBody>
                  <a:tcPr anchor="ctr"/>
                </a:tc>
                <a:extLst>
                  <a:ext uri="{0D108BD9-81ED-4DB2-BD59-A6C34878D82A}">
                    <a16:rowId xmlns:a16="http://schemas.microsoft.com/office/drawing/2014/main" val="4171941640"/>
                  </a:ext>
                </a:extLst>
              </a:tr>
            </a:tbl>
          </a:graphicData>
        </a:graphic>
      </p:graphicFrame>
      <p:sp>
        <p:nvSpPr>
          <p:cNvPr id="3" name="Google Shape;35;p5">
            <a:extLst>
              <a:ext uri="{FF2B5EF4-FFF2-40B4-BE49-F238E27FC236}">
                <a16:creationId xmlns:a16="http://schemas.microsoft.com/office/drawing/2014/main" id="{5FE8A9F6-CA7F-ABBE-FDF5-408EF0228620}"/>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8</a:t>
            </a:fld>
            <a:endParaRPr lang="en-US" dirty="0"/>
          </a:p>
        </p:txBody>
      </p:sp>
    </p:spTree>
    <p:extLst>
      <p:ext uri="{BB962C8B-B14F-4D97-AF65-F5344CB8AC3E}">
        <p14:creationId xmlns:p14="http://schemas.microsoft.com/office/powerpoint/2010/main" val="2557178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7C9AC-53D1-5E65-510A-62456EB1065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AA868CA5-6E59-57BB-E5F3-637CD76BFCB1}"/>
              </a:ext>
            </a:extLst>
          </p:cNvPr>
          <p:cNvSpPr>
            <a:spLocks noGrp="1"/>
          </p:cNvSpPr>
          <p:nvPr>
            <p:ph type="body" sz="quarter" idx="10"/>
          </p:nvPr>
        </p:nvSpPr>
        <p:spPr>
          <a:xfrm>
            <a:off x="990600" y="190500"/>
            <a:ext cx="15392400" cy="685800"/>
          </a:xfrm>
        </p:spPr>
        <p:txBody>
          <a:bodyPr/>
          <a:lstStyle/>
          <a:p>
            <a:r>
              <a:rPr lang="en-US" sz="5400" dirty="0"/>
              <a:t>Outlook</a:t>
            </a:r>
          </a:p>
        </p:txBody>
      </p:sp>
      <p:sp>
        <p:nvSpPr>
          <p:cNvPr id="5" name="Text Placeholder 2">
            <a:extLst>
              <a:ext uri="{FF2B5EF4-FFF2-40B4-BE49-F238E27FC236}">
                <a16:creationId xmlns:a16="http://schemas.microsoft.com/office/drawing/2014/main" id="{864B3C5E-E20A-C113-8F38-87A779DECCCF}"/>
              </a:ext>
            </a:extLst>
          </p:cNvPr>
          <p:cNvSpPr>
            <a:spLocks noGrp="1"/>
          </p:cNvSpPr>
          <p:nvPr>
            <p:ph type="body" sz="quarter" idx="11"/>
          </p:nvPr>
        </p:nvSpPr>
        <p:spPr>
          <a:xfrm>
            <a:off x="2012180" y="2171700"/>
            <a:ext cx="14263639" cy="6172200"/>
          </a:xfrm>
        </p:spPr>
        <p:txBody>
          <a:bodyPr>
            <a:noAutofit/>
          </a:bodyPr>
          <a:lstStyle/>
          <a:p>
            <a:pPr lvl="1">
              <a:lnSpc>
                <a:spcPct val="100000"/>
              </a:lnSpc>
              <a:spcAft>
                <a:spcPts val="1200"/>
              </a:spcAft>
            </a:pPr>
            <a:r>
              <a:rPr lang="en-US" sz="3600" dirty="0"/>
              <a:t>Continue to face global economic uncertainties and volatile trade policies, but believe customers adjusting to new normal</a:t>
            </a:r>
          </a:p>
          <a:p>
            <a:pPr lvl="1">
              <a:lnSpc>
                <a:spcPct val="100000"/>
              </a:lnSpc>
              <a:spcAft>
                <a:spcPts val="1200"/>
              </a:spcAft>
            </a:pPr>
            <a:r>
              <a:rPr lang="en-US" sz="3600" dirty="0"/>
              <a:t>Gradually increased demand from several longstanding customers and new programs ramping </a:t>
            </a:r>
          </a:p>
          <a:p>
            <a:pPr lvl="1">
              <a:lnSpc>
                <a:spcPct val="100000"/>
              </a:lnSpc>
              <a:spcAft>
                <a:spcPts val="1200"/>
              </a:spcAft>
            </a:pPr>
            <a:r>
              <a:rPr lang="en-US" sz="3600" dirty="0"/>
              <a:t>Expect growth in US and Vietnam</a:t>
            </a:r>
          </a:p>
          <a:p>
            <a:pPr lvl="1">
              <a:lnSpc>
                <a:spcPct val="100000"/>
              </a:lnSpc>
              <a:spcAft>
                <a:spcPts val="1200"/>
              </a:spcAft>
            </a:pPr>
            <a:r>
              <a:rPr lang="en-US" sz="3600" dirty="0"/>
              <a:t>Improved operating efficiency making us more competitive =&gt; stronger pipeline of new business</a:t>
            </a:r>
          </a:p>
          <a:p>
            <a:pPr lvl="1">
              <a:lnSpc>
                <a:spcPct val="100000"/>
              </a:lnSpc>
              <a:spcAft>
                <a:spcPts val="1200"/>
              </a:spcAft>
            </a:pPr>
            <a:r>
              <a:rPr lang="en-US" sz="3600" dirty="0"/>
              <a:t>Production backlog has grown and increasingly well positioned to win new programs and profitably expand business</a:t>
            </a:r>
          </a:p>
          <a:p>
            <a:pPr lvl="1">
              <a:lnSpc>
                <a:spcPct val="100000"/>
              </a:lnSpc>
              <a:spcAft>
                <a:spcPts val="1200"/>
              </a:spcAft>
            </a:pPr>
            <a:r>
              <a:rPr lang="en-US" sz="3600" dirty="0"/>
              <a:t>Not issuing guidance for first quarter of fiscal 2027</a:t>
            </a:r>
          </a:p>
          <a:p>
            <a:pPr lvl="1">
              <a:lnSpc>
                <a:spcPct val="100000"/>
              </a:lnSpc>
              <a:spcAft>
                <a:spcPts val="1200"/>
              </a:spcAft>
            </a:pPr>
            <a:endParaRPr lang="en-US" sz="3600" dirty="0"/>
          </a:p>
        </p:txBody>
      </p:sp>
      <p:sp>
        <p:nvSpPr>
          <p:cNvPr id="3" name="Google Shape;35;p5">
            <a:extLst>
              <a:ext uri="{FF2B5EF4-FFF2-40B4-BE49-F238E27FC236}">
                <a16:creationId xmlns:a16="http://schemas.microsoft.com/office/drawing/2014/main" id="{5ADAF4C5-40C9-B1B0-4FDE-4EB973C05D8A}"/>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9</a:t>
            </a:fld>
            <a:endParaRPr lang="en-US" dirty="0"/>
          </a:p>
        </p:txBody>
      </p:sp>
    </p:spTree>
    <p:extLst>
      <p:ext uri="{BB962C8B-B14F-4D97-AF65-F5344CB8AC3E}">
        <p14:creationId xmlns:p14="http://schemas.microsoft.com/office/powerpoint/2010/main" val="1440659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 Fiscal 2026 Highlights</a:t>
            </a:r>
          </a:p>
        </p:txBody>
      </p:sp>
      <p:sp>
        <p:nvSpPr>
          <p:cNvPr id="3" name="Text Placeholder 2"/>
          <p:cNvSpPr>
            <a:spLocks noGrp="1"/>
          </p:cNvSpPr>
          <p:nvPr>
            <p:ph type="body" sz="quarter" idx="11"/>
          </p:nvPr>
        </p:nvSpPr>
        <p:spPr>
          <a:xfrm>
            <a:off x="1558880" y="1912242"/>
            <a:ext cx="15052720" cy="7542241"/>
          </a:xfrm>
        </p:spPr>
        <p:txBody>
          <a:bodyPr>
            <a:normAutofit/>
          </a:bodyPr>
          <a:lstStyle/>
          <a:p>
            <a:pPr>
              <a:lnSpc>
                <a:spcPct val="110000"/>
              </a:lnSpc>
              <a:spcBef>
                <a:spcPts val="600"/>
              </a:spcBef>
              <a:spcAft>
                <a:spcPts val="600"/>
              </a:spcAft>
            </a:pPr>
            <a:r>
              <a:rPr lang="en-US" sz="3600" dirty="0">
                <a:solidFill>
                  <a:srgbClr val="3A547C"/>
                </a:solidFill>
              </a:rPr>
              <a:t>Strengthened competitive position and created more efficient global manufacturing footprint</a:t>
            </a:r>
          </a:p>
          <a:p>
            <a:pPr lvl="1">
              <a:lnSpc>
                <a:spcPct val="110000"/>
              </a:lnSpc>
              <a:spcAft>
                <a:spcPts val="1200"/>
              </a:spcAft>
              <a:buFont typeface="Courier New" panose="02070309020205020404" pitchFamily="49" charset="0"/>
              <a:buChar char="o"/>
            </a:pPr>
            <a:r>
              <a:rPr lang="en-US" sz="3200" dirty="0"/>
              <a:t>Exited manufacturing operations in China</a:t>
            </a:r>
          </a:p>
          <a:p>
            <a:pPr lvl="1">
              <a:lnSpc>
                <a:spcPct val="110000"/>
              </a:lnSpc>
              <a:spcAft>
                <a:spcPts val="1200"/>
              </a:spcAft>
              <a:buFont typeface="Courier New" panose="02070309020205020404" pitchFamily="49" charset="0"/>
              <a:buChar char="o"/>
            </a:pPr>
            <a:r>
              <a:rPr lang="en-US" sz="3200" dirty="0"/>
              <a:t>Right-sized Mexico facility</a:t>
            </a:r>
          </a:p>
          <a:p>
            <a:pPr lvl="1">
              <a:lnSpc>
                <a:spcPct val="110000"/>
              </a:lnSpc>
              <a:spcAft>
                <a:spcPts val="1200"/>
              </a:spcAft>
              <a:buFont typeface="Courier New" panose="02070309020205020404" pitchFamily="49" charset="0"/>
              <a:buChar char="o"/>
            </a:pPr>
            <a:r>
              <a:rPr lang="en-US" sz="3200" dirty="0"/>
              <a:t>Expanded production capacity in US and Vietnam</a:t>
            </a:r>
          </a:p>
          <a:p>
            <a:pPr>
              <a:lnSpc>
                <a:spcPct val="110000"/>
              </a:lnSpc>
              <a:spcBef>
                <a:spcPts val="600"/>
              </a:spcBef>
              <a:spcAft>
                <a:spcPts val="600"/>
              </a:spcAft>
            </a:pPr>
            <a:r>
              <a:rPr lang="en-US" sz="3600" dirty="0">
                <a:solidFill>
                  <a:srgbClr val="3A547C"/>
                </a:solidFill>
              </a:rPr>
              <a:t>Improved cost structure, enhanced supply chain flexibility, and enabled customers with attractive manufacturing options</a:t>
            </a:r>
          </a:p>
          <a:p>
            <a:pPr>
              <a:lnSpc>
                <a:spcPct val="110000"/>
              </a:lnSpc>
              <a:spcBef>
                <a:spcPts val="600"/>
              </a:spcBef>
              <a:spcAft>
                <a:spcPts val="600"/>
              </a:spcAft>
            </a:pPr>
            <a:r>
              <a:rPr lang="en-US" sz="3600" dirty="0">
                <a:solidFill>
                  <a:srgbClr val="3A547C"/>
                </a:solidFill>
              </a:rPr>
              <a:t>Expect revenue to continue to grow and return to profitability in fiscal 2027</a:t>
            </a:r>
          </a:p>
        </p:txBody>
      </p:sp>
      <p:sp>
        <p:nvSpPr>
          <p:cNvPr id="4" name="Google Shape;35;p5">
            <a:extLst>
              <a:ext uri="{FF2B5EF4-FFF2-40B4-BE49-F238E27FC236}">
                <a16:creationId xmlns:a16="http://schemas.microsoft.com/office/drawing/2014/main" id="{8B0EAC2E-A770-CD44-F5BE-FA59B93404AB}"/>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10</a:t>
            </a:fld>
            <a:endParaRPr lang="en-US" dirty="0"/>
          </a:p>
        </p:txBody>
      </p:sp>
    </p:spTree>
    <p:extLst>
      <p:ext uri="{BB962C8B-B14F-4D97-AF65-F5344CB8AC3E}">
        <p14:creationId xmlns:p14="http://schemas.microsoft.com/office/powerpoint/2010/main" val="311713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3CCDA-7F16-0FA7-DFF2-DB4481E7DF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3BE5DF8-58B5-3149-E435-EED3A8E258D6}"/>
              </a:ext>
            </a:extLst>
          </p:cNvPr>
          <p:cNvSpPr>
            <a:spLocks noGrp="1"/>
          </p:cNvSpPr>
          <p:nvPr>
            <p:ph type="body" sz="quarter" idx="10"/>
          </p:nvPr>
        </p:nvSpPr>
        <p:spPr>
          <a:xfrm>
            <a:off x="990600" y="190500"/>
            <a:ext cx="15392400" cy="685800"/>
          </a:xfrm>
        </p:spPr>
        <p:txBody>
          <a:bodyPr/>
          <a:lstStyle/>
          <a:p>
            <a:r>
              <a:rPr lang="en-US" sz="5400" dirty="0"/>
              <a:t>Major Cost-Cutting in China and Mexico</a:t>
            </a:r>
          </a:p>
        </p:txBody>
      </p:sp>
      <p:sp>
        <p:nvSpPr>
          <p:cNvPr id="4" name="Text Placeholder 2">
            <a:extLst>
              <a:ext uri="{FF2B5EF4-FFF2-40B4-BE49-F238E27FC236}">
                <a16:creationId xmlns:a16="http://schemas.microsoft.com/office/drawing/2014/main" id="{A89569EE-2BBE-2CEC-90A8-DB6CD9E9263A}"/>
              </a:ext>
            </a:extLst>
          </p:cNvPr>
          <p:cNvSpPr>
            <a:spLocks noGrp="1"/>
          </p:cNvSpPr>
          <p:nvPr>
            <p:ph type="body" sz="quarter" idx="11"/>
          </p:nvPr>
        </p:nvSpPr>
        <p:spPr>
          <a:xfrm>
            <a:off x="838200" y="1638300"/>
            <a:ext cx="16383000" cy="7772400"/>
          </a:xfrm>
        </p:spPr>
        <p:txBody>
          <a:bodyPr>
            <a:normAutofit fontScale="92500"/>
          </a:bodyPr>
          <a:lstStyle/>
          <a:p>
            <a:pPr>
              <a:lnSpc>
                <a:spcPct val="110000"/>
              </a:lnSpc>
              <a:spcAft>
                <a:spcPts val="1200"/>
              </a:spcAft>
            </a:pPr>
            <a:r>
              <a:rPr lang="en-US" sz="3900" dirty="0">
                <a:solidFill>
                  <a:srgbClr val="3A547C"/>
                </a:solidFill>
              </a:rPr>
              <a:t>China operations:</a:t>
            </a:r>
          </a:p>
          <a:p>
            <a:pPr lvl="1">
              <a:lnSpc>
                <a:spcPct val="110000"/>
              </a:lnSpc>
              <a:spcAft>
                <a:spcPts val="1200"/>
              </a:spcAft>
              <a:buFont typeface="Courier New" panose="02070309020205020404" pitchFamily="49" charset="0"/>
              <a:buChar char="o"/>
            </a:pPr>
            <a:r>
              <a:rPr lang="en-US" sz="3500" dirty="0">
                <a:solidFill>
                  <a:srgbClr val="3A547C"/>
                </a:solidFill>
              </a:rPr>
              <a:t>Completed </a:t>
            </a:r>
            <a:r>
              <a:rPr lang="en-US" sz="3500" dirty="0"/>
              <a:t>w</a:t>
            </a:r>
            <a:r>
              <a:rPr lang="en-US" sz="3500" dirty="0">
                <a:solidFill>
                  <a:srgbClr val="3A547C"/>
                </a:solidFill>
              </a:rPr>
              <a:t>ind down in China and transferred several programs to Vietnam</a:t>
            </a:r>
          </a:p>
          <a:p>
            <a:pPr lvl="1">
              <a:lnSpc>
                <a:spcPct val="110000"/>
              </a:lnSpc>
              <a:spcAft>
                <a:spcPts val="1200"/>
              </a:spcAft>
              <a:buFont typeface="Courier New" panose="02070309020205020404" pitchFamily="49" charset="0"/>
              <a:buChar char="o"/>
            </a:pPr>
            <a:r>
              <a:rPr lang="en-US" sz="3500" dirty="0"/>
              <a:t>A</a:t>
            </a:r>
            <a:r>
              <a:rPr lang="en-US" sz="3500" dirty="0">
                <a:solidFill>
                  <a:srgbClr val="3A547C"/>
                </a:solidFill>
              </a:rPr>
              <a:t>nticipate savings from shutdown to be approximately $4 million in fiscal 2027 </a:t>
            </a:r>
          </a:p>
          <a:p>
            <a:pPr lvl="1">
              <a:lnSpc>
                <a:spcPct val="110000"/>
              </a:lnSpc>
              <a:spcAft>
                <a:spcPts val="1200"/>
              </a:spcAft>
              <a:buFont typeface="Courier New" panose="02070309020205020404" pitchFamily="49" charset="0"/>
              <a:buChar char="o"/>
            </a:pPr>
            <a:r>
              <a:rPr lang="en-US" sz="3500" dirty="0">
                <a:solidFill>
                  <a:srgbClr val="3A547C"/>
                </a:solidFill>
              </a:rPr>
              <a:t>Continue to operate in China with small team focused on sourcing </a:t>
            </a:r>
          </a:p>
          <a:p>
            <a:pPr>
              <a:lnSpc>
                <a:spcPct val="110000"/>
              </a:lnSpc>
              <a:spcAft>
                <a:spcPts val="1200"/>
              </a:spcAft>
            </a:pPr>
            <a:r>
              <a:rPr lang="en-US" sz="3900" dirty="0">
                <a:solidFill>
                  <a:srgbClr val="3A547C"/>
                </a:solidFill>
              </a:rPr>
              <a:t>Mexico operations:</a:t>
            </a:r>
          </a:p>
          <a:p>
            <a:pPr lvl="1">
              <a:lnSpc>
                <a:spcPct val="110000"/>
              </a:lnSpc>
              <a:spcAft>
                <a:spcPts val="1200"/>
              </a:spcAft>
              <a:buFont typeface="Courier New" panose="02070309020205020404" pitchFamily="49" charset="0"/>
              <a:buChar char="o"/>
            </a:pPr>
            <a:r>
              <a:rPr lang="en-US" sz="3500" dirty="0"/>
              <a:t>Over past 27 months, reduced headcount by  ̴ 40% in Mexico</a:t>
            </a:r>
          </a:p>
          <a:p>
            <a:pPr lvl="1">
              <a:lnSpc>
                <a:spcPct val="110000"/>
              </a:lnSpc>
              <a:spcAft>
                <a:spcPts val="1200"/>
              </a:spcAft>
              <a:buFont typeface="Courier New" panose="02070309020205020404" pitchFamily="49" charset="0"/>
              <a:buChar char="o"/>
            </a:pPr>
            <a:r>
              <a:rPr lang="en-US" sz="3500" dirty="0"/>
              <a:t>Streamlined operations, increased efficiencies and invested in automation </a:t>
            </a:r>
          </a:p>
          <a:p>
            <a:pPr lvl="1">
              <a:lnSpc>
                <a:spcPct val="110000"/>
              </a:lnSpc>
              <a:spcAft>
                <a:spcPts val="1200"/>
              </a:spcAft>
              <a:buFont typeface="Courier New" panose="02070309020205020404" pitchFamily="49" charset="0"/>
              <a:buChar char="o"/>
            </a:pPr>
            <a:r>
              <a:rPr lang="en-US" sz="3500" dirty="0"/>
              <a:t>Mexico facility offers unique solution for tariff mitigation under USMCA</a:t>
            </a:r>
          </a:p>
          <a:p>
            <a:pPr lvl="1">
              <a:lnSpc>
                <a:spcPct val="110000"/>
              </a:lnSpc>
              <a:spcAft>
                <a:spcPts val="1200"/>
              </a:spcAft>
              <a:buFont typeface="Courier New" panose="02070309020205020404" pitchFamily="49" charset="0"/>
              <a:buChar char="o"/>
            </a:pPr>
            <a:r>
              <a:rPr lang="en-US" sz="3500" dirty="0"/>
              <a:t>More competitive manufacturing footprint enabling us to capture market share and compete for broader range of programs</a:t>
            </a:r>
          </a:p>
        </p:txBody>
      </p:sp>
      <p:sp>
        <p:nvSpPr>
          <p:cNvPr id="3" name="Google Shape;35;p5">
            <a:extLst>
              <a:ext uri="{FF2B5EF4-FFF2-40B4-BE49-F238E27FC236}">
                <a16:creationId xmlns:a16="http://schemas.microsoft.com/office/drawing/2014/main" id="{89F8E08B-47E3-3858-7BB5-4E2943C40957}"/>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11</a:t>
            </a:fld>
            <a:endParaRPr lang="en-US" dirty="0"/>
          </a:p>
        </p:txBody>
      </p:sp>
    </p:spTree>
    <p:extLst>
      <p:ext uri="{BB962C8B-B14F-4D97-AF65-F5344CB8AC3E}">
        <p14:creationId xmlns:p14="http://schemas.microsoft.com/office/powerpoint/2010/main" val="379885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Expanding US and Vietnam Production</a:t>
            </a:r>
          </a:p>
        </p:txBody>
      </p:sp>
      <p:sp>
        <p:nvSpPr>
          <p:cNvPr id="4" name="Text Placeholder 2">
            <a:extLst>
              <a:ext uri="{FF2B5EF4-FFF2-40B4-BE49-F238E27FC236}">
                <a16:creationId xmlns:a16="http://schemas.microsoft.com/office/drawing/2014/main" id="{C91F341F-F58B-03C7-0CBF-21F197B79FAD}"/>
              </a:ext>
            </a:extLst>
          </p:cNvPr>
          <p:cNvSpPr>
            <a:spLocks noGrp="1"/>
          </p:cNvSpPr>
          <p:nvPr>
            <p:ph type="body" sz="quarter" idx="11"/>
          </p:nvPr>
        </p:nvSpPr>
        <p:spPr>
          <a:xfrm>
            <a:off x="838200" y="1333500"/>
            <a:ext cx="16383000" cy="8524009"/>
          </a:xfrm>
        </p:spPr>
        <p:txBody>
          <a:bodyPr>
            <a:normAutofit fontScale="92500" lnSpcReduction="20000"/>
          </a:bodyPr>
          <a:lstStyle/>
          <a:p>
            <a:pPr>
              <a:lnSpc>
                <a:spcPct val="110000"/>
              </a:lnSpc>
              <a:spcAft>
                <a:spcPts val="1200"/>
              </a:spcAft>
            </a:pPr>
            <a:r>
              <a:rPr lang="en-US" sz="3600" dirty="0">
                <a:solidFill>
                  <a:srgbClr val="3A547C"/>
                </a:solidFill>
              </a:rPr>
              <a:t>US facilities:   </a:t>
            </a:r>
          </a:p>
          <a:p>
            <a:pPr marL="914400" lvl="2" indent="-457200">
              <a:lnSpc>
                <a:spcPct val="110000"/>
              </a:lnSpc>
              <a:spcBef>
                <a:spcPts val="1000"/>
              </a:spcBef>
              <a:spcAft>
                <a:spcPts val="600"/>
              </a:spcAft>
              <a:buFont typeface="Courier New" panose="02070309020205020404" pitchFamily="49" charset="0"/>
              <a:buChar char="o"/>
            </a:pPr>
            <a:r>
              <a:rPr lang="en-US" sz="3200" dirty="0"/>
              <a:t>New clean-tech, cutting-edge manufacturing and R&amp;D operations in Arkansas</a:t>
            </a:r>
          </a:p>
          <a:p>
            <a:pPr marL="914400" lvl="2" indent="-457200">
              <a:lnSpc>
                <a:spcPct val="110000"/>
              </a:lnSpc>
              <a:spcBef>
                <a:spcPts val="1000"/>
              </a:spcBef>
              <a:spcAft>
                <a:spcPts val="600"/>
              </a:spcAft>
              <a:buFont typeface="Courier New" panose="02070309020205020404" pitchFamily="49" charset="0"/>
              <a:buChar char="o"/>
            </a:pPr>
            <a:r>
              <a:rPr lang="en-US" sz="3200" dirty="0"/>
              <a:t>Provides customers with enhanced engineering support, faster collaboration, and increased manufacturing flexibility </a:t>
            </a:r>
          </a:p>
          <a:p>
            <a:pPr marL="914400" lvl="2" indent="-457200">
              <a:lnSpc>
                <a:spcPct val="110000"/>
              </a:lnSpc>
              <a:spcBef>
                <a:spcPts val="1000"/>
              </a:spcBef>
              <a:spcAft>
                <a:spcPts val="600"/>
              </a:spcAft>
              <a:buFont typeface="Courier New" panose="02070309020205020404" pitchFamily="49" charset="0"/>
              <a:buChar char="o"/>
            </a:pPr>
            <a:r>
              <a:rPr lang="en-US" sz="3200" dirty="0"/>
              <a:t>Expect double-digit growth in Arkansas in FY 2027 </a:t>
            </a:r>
          </a:p>
          <a:p>
            <a:pPr marL="457200" lvl="1">
              <a:lnSpc>
                <a:spcPct val="110000"/>
              </a:lnSpc>
              <a:spcBef>
                <a:spcPts val="1000"/>
              </a:spcBef>
              <a:spcAft>
                <a:spcPts val="1200"/>
              </a:spcAft>
            </a:pPr>
            <a:r>
              <a:rPr lang="en-US" sz="3600" dirty="0"/>
              <a:t>Vietnam facilities:</a:t>
            </a:r>
          </a:p>
          <a:p>
            <a:pPr marL="914400" lvl="2" indent="-457200">
              <a:lnSpc>
                <a:spcPct val="110000"/>
              </a:lnSpc>
              <a:spcBef>
                <a:spcPts val="1000"/>
              </a:spcBef>
              <a:spcAft>
                <a:spcPts val="600"/>
              </a:spcAft>
              <a:buFont typeface="Courier New" panose="02070309020205020404" pitchFamily="49" charset="0"/>
              <a:buChar char="o"/>
            </a:pPr>
            <a:r>
              <a:rPr lang="en-US" sz="3200" dirty="0"/>
              <a:t>Doubled capacity and added medical device capabilities</a:t>
            </a:r>
          </a:p>
          <a:p>
            <a:pPr marL="914400" lvl="2" indent="-457200">
              <a:lnSpc>
                <a:spcPct val="110000"/>
              </a:lnSpc>
              <a:spcBef>
                <a:spcPts val="1000"/>
              </a:spcBef>
              <a:spcAft>
                <a:spcPts val="600"/>
              </a:spcAft>
              <a:buFont typeface="Courier New" panose="02070309020205020404" pitchFamily="49" charset="0"/>
              <a:buChar char="o"/>
            </a:pPr>
            <a:r>
              <a:rPr lang="en-US" sz="3200" dirty="0"/>
              <a:t>Providing highly competitive combination of quality, low cost, and regional supply chain. </a:t>
            </a:r>
          </a:p>
          <a:p>
            <a:pPr marL="914400" lvl="2" indent="-457200">
              <a:lnSpc>
                <a:spcPct val="110000"/>
              </a:lnSpc>
              <a:spcBef>
                <a:spcPts val="1000"/>
              </a:spcBef>
              <a:spcAft>
                <a:spcPts val="600"/>
              </a:spcAft>
              <a:buFont typeface="Courier New" panose="02070309020205020404" pitchFamily="49" charset="0"/>
              <a:buChar char="o"/>
            </a:pPr>
            <a:r>
              <a:rPr lang="en-US" sz="3200" dirty="0"/>
              <a:t>Expected to play major role in long-term growth and increasingly important differentiator </a:t>
            </a:r>
          </a:p>
          <a:p>
            <a:pPr marL="457200" lvl="1">
              <a:lnSpc>
                <a:spcPct val="110000"/>
              </a:lnSpc>
              <a:spcBef>
                <a:spcPts val="1000"/>
              </a:spcBef>
              <a:spcAft>
                <a:spcPts val="1200"/>
              </a:spcAft>
            </a:pPr>
            <a:r>
              <a:rPr lang="en-US" sz="3600" dirty="0"/>
              <a:t>Approximately half of manufacturing took place in US and Vietnam during fourth quarter</a:t>
            </a:r>
          </a:p>
          <a:p>
            <a:pPr marL="457200" lvl="1">
              <a:lnSpc>
                <a:spcPct val="110000"/>
              </a:lnSpc>
              <a:spcBef>
                <a:spcPts val="1000"/>
              </a:spcBef>
              <a:spcAft>
                <a:spcPts val="1200"/>
              </a:spcAft>
            </a:pPr>
            <a:r>
              <a:rPr lang="en-US" sz="3600" dirty="0"/>
              <a:t>Exceptionally well positioned for customers seeking to nearshore production, diversify manufacturing locations, and reduce overall supply chain risk</a:t>
            </a:r>
          </a:p>
          <a:p>
            <a:pPr marL="457200" lvl="1">
              <a:lnSpc>
                <a:spcPct val="110000"/>
              </a:lnSpc>
              <a:spcBef>
                <a:spcPts val="1000"/>
              </a:spcBef>
              <a:spcAft>
                <a:spcPts val="1200"/>
              </a:spcAft>
            </a:pPr>
            <a:r>
              <a:rPr lang="en-US" sz="3600" dirty="0"/>
              <a:t>Strong foundation for sustainable growth and improved profitability in years ahead</a:t>
            </a:r>
          </a:p>
        </p:txBody>
      </p:sp>
      <p:sp>
        <p:nvSpPr>
          <p:cNvPr id="3" name="Google Shape;35;p5">
            <a:extLst>
              <a:ext uri="{FF2B5EF4-FFF2-40B4-BE49-F238E27FC236}">
                <a16:creationId xmlns:a16="http://schemas.microsoft.com/office/drawing/2014/main" id="{E0E8A92C-3176-28F6-EEA3-9AF3054FA0D2}"/>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12</a:t>
            </a:fld>
            <a:endParaRPr lang="en-US" dirty="0"/>
          </a:p>
        </p:txBody>
      </p:sp>
    </p:spTree>
    <p:extLst>
      <p:ext uri="{BB962C8B-B14F-4D97-AF65-F5344CB8AC3E}">
        <p14:creationId xmlns:p14="http://schemas.microsoft.com/office/powerpoint/2010/main" val="1428599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Expanding Customer Base in FY2026</a:t>
            </a:r>
          </a:p>
        </p:txBody>
      </p:sp>
      <p:sp>
        <p:nvSpPr>
          <p:cNvPr id="3" name="Text Placeholder 2"/>
          <p:cNvSpPr>
            <a:spLocks noGrp="1"/>
          </p:cNvSpPr>
          <p:nvPr>
            <p:ph type="body" sz="quarter" idx="11"/>
          </p:nvPr>
        </p:nvSpPr>
        <p:spPr>
          <a:xfrm>
            <a:off x="8534400" y="1757837"/>
            <a:ext cx="8686800" cy="7848600"/>
          </a:xfrm>
        </p:spPr>
        <p:txBody>
          <a:bodyPr>
            <a:noAutofit/>
          </a:bodyPr>
          <a:lstStyle/>
          <a:p>
            <a:pPr>
              <a:lnSpc>
                <a:spcPct val="150000"/>
              </a:lnSpc>
            </a:pPr>
            <a:r>
              <a:rPr lang="en-US" sz="3600" dirty="0">
                <a:solidFill>
                  <a:srgbClr val="3A547C"/>
                </a:solidFill>
              </a:rPr>
              <a:t>Construction equipment</a:t>
            </a:r>
          </a:p>
          <a:p>
            <a:pPr>
              <a:lnSpc>
                <a:spcPct val="150000"/>
              </a:lnSpc>
            </a:pPr>
            <a:r>
              <a:rPr lang="en-US" sz="3600" dirty="0">
                <a:solidFill>
                  <a:srgbClr val="3A547C"/>
                </a:solidFill>
              </a:rPr>
              <a:t>Data centers</a:t>
            </a:r>
          </a:p>
          <a:p>
            <a:pPr>
              <a:lnSpc>
                <a:spcPct val="150000"/>
              </a:lnSpc>
            </a:pPr>
            <a:r>
              <a:rPr lang="en-US" sz="3600" dirty="0">
                <a:solidFill>
                  <a:srgbClr val="3A547C"/>
                </a:solidFill>
              </a:rPr>
              <a:t>Power management</a:t>
            </a:r>
          </a:p>
          <a:p>
            <a:pPr>
              <a:lnSpc>
                <a:spcPct val="150000"/>
              </a:lnSpc>
            </a:pPr>
            <a:r>
              <a:rPr lang="en-US" sz="3600" dirty="0">
                <a:solidFill>
                  <a:srgbClr val="3A547C"/>
                </a:solidFill>
              </a:rPr>
              <a:t>Traction in steady growth sectors </a:t>
            </a:r>
          </a:p>
          <a:p>
            <a:pPr lvl="1">
              <a:lnSpc>
                <a:spcPct val="110000"/>
              </a:lnSpc>
              <a:spcAft>
                <a:spcPts val="1200"/>
              </a:spcAft>
              <a:buFont typeface="Courier New" panose="02070309020205020404" pitchFamily="49" charset="0"/>
              <a:buChar char="o"/>
            </a:pPr>
            <a:r>
              <a:rPr lang="en-US" sz="2800" dirty="0"/>
              <a:t>Utilities and data centers</a:t>
            </a:r>
          </a:p>
        </p:txBody>
      </p:sp>
      <p:sp>
        <p:nvSpPr>
          <p:cNvPr id="5" name="Google Shape;35;p5">
            <a:extLst>
              <a:ext uri="{FF2B5EF4-FFF2-40B4-BE49-F238E27FC236}">
                <a16:creationId xmlns:a16="http://schemas.microsoft.com/office/drawing/2014/main" id="{CF8C3056-5470-BFFA-6BFE-5E1F3ECA98BC}"/>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13</a:t>
            </a:fld>
            <a:endParaRPr lang="en-US" dirty="0"/>
          </a:p>
        </p:txBody>
      </p:sp>
      <p:sp>
        <p:nvSpPr>
          <p:cNvPr id="4" name="Text Placeholder 2">
            <a:extLst>
              <a:ext uri="{FF2B5EF4-FFF2-40B4-BE49-F238E27FC236}">
                <a16:creationId xmlns:a16="http://schemas.microsoft.com/office/drawing/2014/main" id="{466CB7D6-0598-BCE7-EFC3-4102A8C40758}"/>
              </a:ext>
            </a:extLst>
          </p:cNvPr>
          <p:cNvSpPr txBox="1">
            <a:spLocks/>
          </p:cNvSpPr>
          <p:nvPr/>
        </p:nvSpPr>
        <p:spPr>
          <a:xfrm>
            <a:off x="1752600" y="1751755"/>
            <a:ext cx="8686800" cy="7848600"/>
          </a:xfrm>
          <a:prstGeom prst="rect">
            <a:avLst/>
          </a:prstGeom>
        </p:spPr>
        <p:txBody>
          <a:bodyPr vert="horz" lIns="91440" tIns="45720" rIns="91440" bIns="45720" rtlCol="0">
            <a:noAutofit/>
          </a:bodyPr>
          <a:lstStyle>
            <a:lvl1pPr marL="457200" indent="-457200" algn="l" defTabSz="914400" rtl="0" eaLnBrk="1" latinLnBrk="0" hangingPunct="1">
              <a:lnSpc>
                <a:spcPct val="90000"/>
              </a:lnSpc>
              <a:spcBef>
                <a:spcPts val="1000"/>
              </a:spcBef>
              <a:buFont typeface="Arial" panose="020B0604020202020204" pitchFamily="34" charset="0"/>
              <a:buChar char="•"/>
              <a:defRPr sz="2800" kern="1200">
                <a:solidFill>
                  <a:srgbClr val="F98A3C"/>
                </a:solidFill>
                <a:latin typeface="Microsoft Sans Serif" panose="020B0604020202020204" pitchFamily="34" charset="0"/>
                <a:ea typeface="+mn-ea"/>
                <a:cs typeface="Microsoft Sans Serif" panose="020B0604020202020204" pitchFamily="34" charset="0"/>
              </a:defRPr>
            </a:lvl1pPr>
            <a:lvl2pPr marL="914400" indent="-457200" algn="l" defTabSz="914400" rtl="0" eaLnBrk="1" latinLnBrk="0" hangingPunct="1">
              <a:lnSpc>
                <a:spcPct val="90000"/>
              </a:lnSpc>
              <a:spcBef>
                <a:spcPts val="500"/>
              </a:spcBef>
              <a:buFont typeface="Arial" panose="020B0604020202020204" pitchFamily="34" charset="0"/>
              <a:buChar char="•"/>
              <a:defRPr sz="3000" kern="1200">
                <a:solidFill>
                  <a:srgbClr val="3A547C"/>
                </a:solidFill>
                <a:latin typeface="Microsoft Sans Serif" panose="020B0604020202020204" pitchFamily="34" charset="0"/>
                <a:ea typeface="+mn-ea"/>
                <a:cs typeface="Microsoft Sans Serif" panose="020B0604020202020204" pitchFamily="34" charset="0"/>
              </a:defRPr>
            </a:lvl2pPr>
            <a:lvl3pPr marL="1257300" indent="-342900" algn="l" defTabSz="914400" rtl="0" eaLnBrk="1" latinLnBrk="0" hangingPunct="1">
              <a:lnSpc>
                <a:spcPct val="90000"/>
              </a:lnSpc>
              <a:spcBef>
                <a:spcPts val="500"/>
              </a:spcBef>
              <a:buFont typeface="Arial" panose="020B0604020202020204" pitchFamily="34" charset="0"/>
              <a:buChar char="•"/>
              <a:defRPr sz="2800" kern="1200">
                <a:solidFill>
                  <a:srgbClr val="3A547C"/>
                </a:solidFill>
                <a:latin typeface="Microsoft Sans Serif" panose="020B0604020202020204" pitchFamily="34" charset="0"/>
                <a:ea typeface="+mn-ea"/>
                <a:cs typeface="Microsoft Sans Serif" panose="020B0604020202020204" pitchFamily="34" charset="0"/>
              </a:defRPr>
            </a:lvl3pPr>
            <a:lvl4pPr marL="1714500" indent="-342900" algn="l" defTabSz="914400" rtl="0" eaLnBrk="1" latinLnBrk="0" hangingPunct="1">
              <a:lnSpc>
                <a:spcPct val="90000"/>
              </a:lnSpc>
              <a:spcBef>
                <a:spcPts val="500"/>
              </a:spcBef>
              <a:buFont typeface="Arial" panose="020B0604020202020204" pitchFamily="34" charset="0"/>
              <a:buChar char="•"/>
              <a:defRPr sz="2600" kern="1200">
                <a:solidFill>
                  <a:srgbClr val="3A547C"/>
                </a:solidFill>
                <a:latin typeface="Microsoft Sans Serif" panose="020B0604020202020204" pitchFamily="34" charset="0"/>
                <a:ea typeface="+mn-ea"/>
                <a:cs typeface="Microsoft Sans Serif" panose="020B0604020202020204" pitchFamily="34" charset="0"/>
              </a:defRPr>
            </a:lvl4pPr>
            <a:lvl5pPr marL="2171700" indent="-342900" algn="l" defTabSz="914400" rtl="0" eaLnBrk="1" latinLnBrk="0" hangingPunct="1">
              <a:lnSpc>
                <a:spcPct val="90000"/>
              </a:lnSpc>
              <a:spcBef>
                <a:spcPts val="500"/>
              </a:spcBef>
              <a:buFont typeface="Arial" panose="020B0604020202020204" pitchFamily="34" charset="0"/>
              <a:buChar char="•"/>
              <a:defRPr sz="2400" kern="1200">
                <a:solidFill>
                  <a:srgbClr val="3A547C"/>
                </a:solidFill>
                <a:latin typeface="Microsoft Sans Serif" panose="020B0604020202020204" pitchFamily="34" charset="0"/>
                <a:ea typeface="+mn-ea"/>
                <a:cs typeface="Microsoft Sans Serif"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3600" dirty="0">
                <a:solidFill>
                  <a:srgbClr val="3A547C"/>
                </a:solidFill>
              </a:rPr>
              <a:t>Medical devices</a:t>
            </a:r>
          </a:p>
          <a:p>
            <a:pPr>
              <a:lnSpc>
                <a:spcPct val="150000"/>
              </a:lnSpc>
            </a:pPr>
            <a:r>
              <a:rPr lang="en-US" sz="3600" dirty="0">
                <a:solidFill>
                  <a:srgbClr val="3A547C"/>
                </a:solidFill>
              </a:rPr>
              <a:t>Industrial equipment</a:t>
            </a:r>
          </a:p>
          <a:p>
            <a:pPr>
              <a:lnSpc>
                <a:spcPct val="150000"/>
              </a:lnSpc>
            </a:pPr>
            <a:r>
              <a:rPr lang="en-US" sz="3600" dirty="0">
                <a:solidFill>
                  <a:srgbClr val="3A547C"/>
                </a:solidFill>
              </a:rPr>
              <a:t>Automotive technology</a:t>
            </a:r>
          </a:p>
          <a:p>
            <a:pPr>
              <a:lnSpc>
                <a:spcPct val="150000"/>
              </a:lnSpc>
            </a:pPr>
            <a:r>
              <a:rPr lang="en-US" sz="3600" dirty="0">
                <a:solidFill>
                  <a:srgbClr val="3A547C"/>
                </a:solidFill>
              </a:rPr>
              <a:t>Pest control</a:t>
            </a:r>
          </a:p>
        </p:txBody>
      </p:sp>
      <p:sp>
        <p:nvSpPr>
          <p:cNvPr id="7" name="TextBox 6">
            <a:extLst>
              <a:ext uri="{FF2B5EF4-FFF2-40B4-BE49-F238E27FC236}">
                <a16:creationId xmlns:a16="http://schemas.microsoft.com/office/drawing/2014/main" id="{6D872C42-E996-6532-5DB6-B695F38357C8}"/>
              </a:ext>
            </a:extLst>
          </p:cNvPr>
          <p:cNvSpPr txBox="1"/>
          <p:nvPr/>
        </p:nvSpPr>
        <p:spPr>
          <a:xfrm>
            <a:off x="985092" y="6438900"/>
            <a:ext cx="16383000" cy="3654014"/>
          </a:xfrm>
          <a:prstGeom prst="rect">
            <a:avLst/>
          </a:prstGeom>
          <a:noFill/>
        </p:spPr>
        <p:txBody>
          <a:bodyPr wrap="square">
            <a:spAutoFit/>
          </a:bodyPr>
          <a:lstStyle/>
          <a:p>
            <a:pPr marL="457200" indent="-457200">
              <a:lnSpc>
                <a:spcPct val="110000"/>
              </a:lnSpc>
              <a:spcBef>
                <a:spcPts val="10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Many new programs feature innovative partnership models =&gt; more balanced approach to ramp-up capital requirements</a:t>
            </a:r>
          </a:p>
          <a:p>
            <a:pPr marL="457200" indent="-457200">
              <a:lnSpc>
                <a:spcPct val="110000"/>
              </a:lnSpc>
              <a:spcBef>
                <a:spcPts val="1000"/>
              </a:spcBef>
              <a:spcAft>
                <a:spcPts val="1200"/>
              </a:spcAft>
              <a:buFont typeface="Arial" panose="020B0604020202020204" pitchFamily="34" charset="0"/>
              <a:buChar char="•"/>
            </a:pPr>
            <a:r>
              <a:rPr lang="en-US" sz="3600" dirty="0">
                <a:solidFill>
                  <a:srgbClr val="3A547C"/>
                </a:solidFill>
                <a:latin typeface="Microsoft Sans Serif" panose="020B0604020202020204" pitchFamily="34" charset="0"/>
                <a:cs typeface="Microsoft Sans Serif" panose="020B0604020202020204" pitchFamily="34" charset="0"/>
              </a:rPr>
              <a:t>New business underscores continued trend towards on-shoring and dual sourcing </a:t>
            </a:r>
          </a:p>
          <a:p>
            <a:pPr marL="457200" indent="-457200">
              <a:lnSpc>
                <a:spcPct val="110000"/>
              </a:lnSpc>
              <a:spcBef>
                <a:spcPts val="1000"/>
              </a:spcBef>
              <a:spcAft>
                <a:spcPts val="1200"/>
              </a:spcAft>
              <a:buFont typeface="Arial" panose="020B0604020202020204" pitchFamily="34" charset="0"/>
              <a:buChar char="•"/>
            </a:pPr>
            <a:endParaRPr lang="en-US" sz="3600" dirty="0">
              <a:solidFill>
                <a:srgbClr val="3A547C"/>
              </a:solidFill>
              <a:latin typeface="Microsoft Sans Serif" panose="020B0604020202020204" pitchFamily="34" charset="0"/>
              <a:cs typeface="Microsoft Sans Serif" panose="020B0604020202020204" pitchFamily="34" charset="0"/>
            </a:endParaRPr>
          </a:p>
        </p:txBody>
      </p:sp>
    </p:spTree>
    <p:extLst>
      <p:ext uri="{BB962C8B-B14F-4D97-AF65-F5344CB8AC3E}">
        <p14:creationId xmlns:p14="http://schemas.microsoft.com/office/powerpoint/2010/main" val="2362211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Key Competitive Advantages</a:t>
            </a:r>
          </a:p>
        </p:txBody>
      </p:sp>
      <p:sp>
        <p:nvSpPr>
          <p:cNvPr id="4" name="Text Placeholder 2">
            <a:extLst>
              <a:ext uri="{FF2B5EF4-FFF2-40B4-BE49-F238E27FC236}">
                <a16:creationId xmlns:a16="http://schemas.microsoft.com/office/drawing/2014/main" id="{5DEDD321-B944-7EC7-9F85-F69EABD76692}"/>
              </a:ext>
            </a:extLst>
          </p:cNvPr>
          <p:cNvSpPr>
            <a:spLocks noGrp="1"/>
          </p:cNvSpPr>
          <p:nvPr>
            <p:ph type="body" sz="quarter" idx="11"/>
          </p:nvPr>
        </p:nvSpPr>
        <p:spPr>
          <a:xfrm>
            <a:off x="838200" y="2209800"/>
            <a:ext cx="16383000" cy="8648700"/>
          </a:xfrm>
        </p:spPr>
        <p:txBody>
          <a:bodyPr>
            <a:normAutofit/>
          </a:bodyPr>
          <a:lstStyle/>
          <a:p>
            <a:pPr>
              <a:lnSpc>
                <a:spcPct val="110000"/>
              </a:lnSpc>
              <a:spcAft>
                <a:spcPts val="1200"/>
              </a:spcAft>
            </a:pPr>
            <a:r>
              <a:rPr lang="en-US" sz="4200" dirty="0">
                <a:solidFill>
                  <a:srgbClr val="3A547C"/>
                </a:solidFill>
              </a:rPr>
              <a:t>Enhanced flexibility, competitiveness, and resilience of global manufacturing network</a:t>
            </a:r>
          </a:p>
          <a:p>
            <a:pPr>
              <a:lnSpc>
                <a:spcPct val="110000"/>
              </a:lnSpc>
              <a:spcAft>
                <a:spcPts val="1200"/>
              </a:spcAft>
            </a:pPr>
            <a:r>
              <a:rPr lang="en-US" sz="4200" dirty="0">
                <a:solidFill>
                  <a:srgbClr val="3A547C"/>
                </a:solidFill>
              </a:rPr>
              <a:t>Engineering and design services remain one of most powerful differentiators </a:t>
            </a:r>
          </a:p>
          <a:p>
            <a:pPr>
              <a:lnSpc>
                <a:spcPct val="110000"/>
              </a:lnSpc>
              <a:spcAft>
                <a:spcPts val="1200"/>
              </a:spcAft>
            </a:pPr>
            <a:r>
              <a:rPr lang="en-US" sz="4200" dirty="0">
                <a:solidFill>
                  <a:srgbClr val="3A547C"/>
                </a:solidFill>
              </a:rPr>
              <a:t>Broad range of vertically integrated manufacturing capabilities and decades of process expertise</a:t>
            </a:r>
            <a:r>
              <a:rPr lang="en-US" sz="3600" dirty="0"/>
              <a:t> </a:t>
            </a:r>
          </a:p>
        </p:txBody>
      </p:sp>
    </p:spTree>
    <p:extLst>
      <p:ext uri="{BB962C8B-B14F-4D97-AF65-F5344CB8AC3E}">
        <p14:creationId xmlns:p14="http://schemas.microsoft.com/office/powerpoint/2010/main" val="2376322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90600" y="190500"/>
            <a:ext cx="15392400" cy="685800"/>
          </a:xfrm>
        </p:spPr>
        <p:txBody>
          <a:bodyPr/>
          <a:lstStyle/>
          <a:p>
            <a:r>
              <a:rPr lang="en-US" sz="5400" dirty="0"/>
              <a:t>Looking Forward</a:t>
            </a:r>
          </a:p>
        </p:txBody>
      </p:sp>
      <p:sp>
        <p:nvSpPr>
          <p:cNvPr id="4" name="Text Placeholder 2">
            <a:extLst>
              <a:ext uri="{FF2B5EF4-FFF2-40B4-BE49-F238E27FC236}">
                <a16:creationId xmlns:a16="http://schemas.microsoft.com/office/drawing/2014/main" id="{B3E77212-6CE4-1CE0-3D91-E79DFEB1C84F}"/>
              </a:ext>
            </a:extLst>
          </p:cNvPr>
          <p:cNvSpPr>
            <a:spLocks noGrp="1"/>
          </p:cNvSpPr>
          <p:nvPr>
            <p:ph type="body" sz="quarter" idx="11"/>
          </p:nvPr>
        </p:nvSpPr>
        <p:spPr>
          <a:xfrm>
            <a:off x="838200" y="2019300"/>
            <a:ext cx="15087600" cy="7772400"/>
          </a:xfrm>
        </p:spPr>
        <p:txBody>
          <a:bodyPr>
            <a:normAutofit/>
          </a:bodyPr>
          <a:lstStyle/>
          <a:p>
            <a:pPr>
              <a:lnSpc>
                <a:spcPct val="110000"/>
              </a:lnSpc>
              <a:spcAft>
                <a:spcPts val="1200"/>
              </a:spcAft>
            </a:pPr>
            <a:r>
              <a:rPr lang="en-US" sz="4000" dirty="0">
                <a:solidFill>
                  <a:srgbClr val="3A547C"/>
                </a:solidFill>
              </a:rPr>
              <a:t>Global market uncertainties creating major near-term challenges but driving favorable long-term trends </a:t>
            </a:r>
          </a:p>
          <a:p>
            <a:pPr>
              <a:lnSpc>
                <a:spcPct val="110000"/>
              </a:lnSpc>
              <a:spcAft>
                <a:spcPts val="1200"/>
              </a:spcAft>
            </a:pPr>
            <a:r>
              <a:rPr lang="en-US" sz="4000" dirty="0">
                <a:solidFill>
                  <a:srgbClr val="3A547C"/>
                </a:solidFill>
              </a:rPr>
              <a:t>Expecting revenue growth in coming quarters from legacy customers and new programs in U.S., Mexico and Vietnam</a:t>
            </a:r>
          </a:p>
          <a:p>
            <a:pPr>
              <a:lnSpc>
                <a:spcPct val="110000"/>
              </a:lnSpc>
              <a:spcAft>
                <a:spcPts val="1200"/>
              </a:spcAft>
            </a:pPr>
            <a:r>
              <a:rPr lang="en-US" sz="4000" dirty="0">
                <a:solidFill>
                  <a:srgbClr val="3A547C"/>
                </a:solidFill>
              </a:rPr>
              <a:t>Encouraged by cost reductions, increasing cash flow generated from operations, enhanced global manufacturing footprint, and innovations from design engineering </a:t>
            </a:r>
          </a:p>
          <a:p>
            <a:pPr>
              <a:lnSpc>
                <a:spcPct val="110000"/>
              </a:lnSpc>
              <a:spcAft>
                <a:spcPts val="1200"/>
              </a:spcAft>
            </a:pPr>
            <a:r>
              <a:rPr lang="en-US" sz="4000" dirty="0">
                <a:solidFill>
                  <a:srgbClr val="3A547C"/>
                </a:solidFill>
              </a:rPr>
              <a:t>Initiatives have increased potential for profitable growth</a:t>
            </a:r>
          </a:p>
        </p:txBody>
      </p:sp>
      <p:sp>
        <p:nvSpPr>
          <p:cNvPr id="3" name="Google Shape;35;p5">
            <a:extLst>
              <a:ext uri="{FF2B5EF4-FFF2-40B4-BE49-F238E27FC236}">
                <a16:creationId xmlns:a16="http://schemas.microsoft.com/office/drawing/2014/main" id="{862DD724-050D-A5CB-BCF3-229387634482}"/>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15</a:t>
            </a:fld>
            <a:endParaRPr lang="en-US" dirty="0"/>
          </a:p>
        </p:txBody>
      </p:sp>
    </p:spTree>
    <p:extLst>
      <p:ext uri="{BB962C8B-B14F-4D97-AF65-F5344CB8AC3E}">
        <p14:creationId xmlns:p14="http://schemas.microsoft.com/office/powerpoint/2010/main" val="242057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21A1-B13A-AB99-9DF6-002113E15C13}"/>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6561C4B-1233-A41B-BD12-95295BE2507B}"/>
              </a:ext>
            </a:extLst>
          </p:cNvPr>
          <p:cNvSpPr>
            <a:spLocks noGrp="1"/>
          </p:cNvSpPr>
          <p:nvPr>
            <p:ph type="body" sz="quarter" idx="10"/>
          </p:nvPr>
        </p:nvSpPr>
        <p:spPr>
          <a:xfrm>
            <a:off x="990600" y="190500"/>
            <a:ext cx="15392400" cy="685800"/>
          </a:xfrm>
        </p:spPr>
        <p:txBody>
          <a:bodyPr/>
          <a:lstStyle/>
          <a:p>
            <a:r>
              <a:rPr lang="en-US" sz="5400" dirty="0"/>
              <a:t>Thank You to Our Dedicated Employees</a:t>
            </a:r>
          </a:p>
        </p:txBody>
      </p:sp>
      <p:sp>
        <p:nvSpPr>
          <p:cNvPr id="4" name="Text Placeholder 2">
            <a:extLst>
              <a:ext uri="{FF2B5EF4-FFF2-40B4-BE49-F238E27FC236}">
                <a16:creationId xmlns:a16="http://schemas.microsoft.com/office/drawing/2014/main" id="{27004ACB-07F4-74BC-F07F-0A971A0CEE4B}"/>
              </a:ext>
            </a:extLst>
          </p:cNvPr>
          <p:cNvSpPr>
            <a:spLocks noGrp="1"/>
          </p:cNvSpPr>
          <p:nvPr>
            <p:ph type="body" sz="quarter" idx="11"/>
          </p:nvPr>
        </p:nvSpPr>
        <p:spPr>
          <a:xfrm>
            <a:off x="838200" y="2019300"/>
            <a:ext cx="15087600" cy="7772400"/>
          </a:xfrm>
        </p:spPr>
        <p:txBody>
          <a:bodyPr>
            <a:normAutofit/>
          </a:bodyPr>
          <a:lstStyle/>
          <a:p>
            <a:pPr>
              <a:lnSpc>
                <a:spcPct val="110000"/>
              </a:lnSpc>
              <a:spcAft>
                <a:spcPts val="1200"/>
              </a:spcAft>
            </a:pPr>
            <a:r>
              <a:rPr lang="en-US" sz="4000" dirty="0">
                <a:solidFill>
                  <a:srgbClr val="3A547C"/>
                </a:solidFill>
              </a:rPr>
              <a:t>Challenging year for industry and for Key Tronic </a:t>
            </a:r>
          </a:p>
          <a:p>
            <a:pPr>
              <a:lnSpc>
                <a:spcPct val="110000"/>
              </a:lnSpc>
              <a:spcAft>
                <a:spcPts val="1200"/>
              </a:spcAft>
            </a:pPr>
            <a:r>
              <a:rPr lang="en-US" sz="4000" dirty="0">
                <a:solidFill>
                  <a:srgbClr val="3A547C"/>
                </a:solidFill>
              </a:rPr>
              <a:t>Execution of strategy made possible by our investments in plants and equipment  </a:t>
            </a:r>
            <a:r>
              <a:rPr lang="en-US" sz="4000" dirty="0">
                <a:solidFill>
                  <a:srgbClr val="3A547C"/>
                </a:solidFill>
                <a:latin typeface="Times New Roman" panose="02020603050405020304" pitchFamily="18" charset="0"/>
                <a:cs typeface="Times New Roman" panose="02020603050405020304" pitchFamily="18" charset="0"/>
              </a:rPr>
              <a:t>̶  </a:t>
            </a:r>
            <a:r>
              <a:rPr lang="en-US" sz="4000" dirty="0">
                <a:solidFill>
                  <a:srgbClr val="3A547C"/>
                </a:solidFill>
              </a:rPr>
              <a:t>but even more so because of the skills, local knowledge and talents of our people </a:t>
            </a:r>
          </a:p>
          <a:p>
            <a:pPr>
              <a:lnSpc>
                <a:spcPct val="110000"/>
              </a:lnSpc>
              <a:spcAft>
                <a:spcPts val="1200"/>
              </a:spcAft>
            </a:pPr>
            <a:r>
              <a:rPr lang="en-US" sz="4000" dirty="0">
                <a:solidFill>
                  <a:srgbClr val="3A547C"/>
                </a:solidFill>
              </a:rPr>
              <a:t>Many thanks to our exceptional employees for their dedication and hard work</a:t>
            </a:r>
          </a:p>
        </p:txBody>
      </p:sp>
      <p:sp>
        <p:nvSpPr>
          <p:cNvPr id="3" name="Google Shape;35;p5">
            <a:extLst>
              <a:ext uri="{FF2B5EF4-FFF2-40B4-BE49-F238E27FC236}">
                <a16:creationId xmlns:a16="http://schemas.microsoft.com/office/drawing/2014/main" id="{5D881FE3-0D9C-F185-5654-46F7955A2CBD}"/>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16</a:t>
            </a:fld>
            <a:endParaRPr lang="en-US" dirty="0"/>
          </a:p>
        </p:txBody>
      </p:sp>
    </p:spTree>
    <p:extLst>
      <p:ext uri="{BB962C8B-B14F-4D97-AF65-F5344CB8AC3E}">
        <p14:creationId xmlns:p14="http://schemas.microsoft.com/office/powerpoint/2010/main" val="1209954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1752600" y="4778587"/>
            <a:ext cx="14630400" cy="2117513"/>
          </a:xfrm>
        </p:spPr>
        <p:txBody>
          <a:bodyPr/>
          <a:lstStyle/>
          <a:p>
            <a:pPr lvl="0"/>
            <a:endParaRPr lang="en-US" dirty="0"/>
          </a:p>
          <a:p>
            <a:pPr lvl="0"/>
            <a:r>
              <a:rPr lang="en-US" dirty="0"/>
              <a:t>Q &amp; A</a:t>
            </a:r>
          </a:p>
        </p:txBody>
      </p:sp>
      <p:sp>
        <p:nvSpPr>
          <p:cNvPr id="2" name="Google Shape;35;p5">
            <a:extLst>
              <a:ext uri="{FF2B5EF4-FFF2-40B4-BE49-F238E27FC236}">
                <a16:creationId xmlns:a16="http://schemas.microsoft.com/office/drawing/2014/main" id="{A2443DBA-1A08-C428-CEE0-6CFD2E1BD2A9}"/>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17</a:t>
            </a:fld>
            <a:endParaRPr lang="en-US" dirty="0"/>
          </a:p>
        </p:txBody>
      </p:sp>
    </p:spTree>
    <p:extLst>
      <p:ext uri="{BB962C8B-B14F-4D97-AF65-F5344CB8AC3E}">
        <p14:creationId xmlns:p14="http://schemas.microsoft.com/office/powerpoint/2010/main" val="3930751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39F27-6893-9757-E1D7-5A593A62DCF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475833C-6945-BF55-FF1C-1CC4BF4D75DC}"/>
              </a:ext>
            </a:extLst>
          </p:cNvPr>
          <p:cNvSpPr>
            <a:spLocks noGrp="1"/>
          </p:cNvSpPr>
          <p:nvPr>
            <p:ph type="body" sz="quarter" idx="10"/>
          </p:nvPr>
        </p:nvSpPr>
        <p:spPr>
          <a:xfrm>
            <a:off x="990600" y="190500"/>
            <a:ext cx="15392400" cy="685800"/>
          </a:xfrm>
        </p:spPr>
        <p:txBody>
          <a:bodyPr/>
          <a:lstStyle/>
          <a:p>
            <a:r>
              <a:rPr lang="en-US" sz="5400" dirty="0"/>
              <a:t>Appendix: Non-GAAP Reconciliations</a:t>
            </a:r>
          </a:p>
        </p:txBody>
      </p:sp>
      <p:sp>
        <p:nvSpPr>
          <p:cNvPr id="3" name="Google Shape;35;p5">
            <a:extLst>
              <a:ext uri="{FF2B5EF4-FFF2-40B4-BE49-F238E27FC236}">
                <a16:creationId xmlns:a16="http://schemas.microsoft.com/office/drawing/2014/main" id="{479B94FD-7F09-4BF3-6B95-8BE494B18B54}"/>
              </a:ext>
            </a:extLst>
          </p:cNvPr>
          <p:cNvSpPr txBox="1">
            <a:spLocks/>
          </p:cNvSpPr>
          <p:nvPr/>
        </p:nvSpPr>
        <p:spPr>
          <a:xfrm>
            <a:off x="8116211" y="9485209"/>
            <a:ext cx="731700" cy="524700"/>
          </a:xfrm>
          <a:prstGeom prst="rect">
            <a:avLst/>
          </a:prstGeom>
        </p:spPr>
        <p:txBody>
          <a:bodyPr spcFirstLastPara="1" wrap="square" lIns="121900" tIns="121900" rIns="121900" bIns="121900" anchor="ctr" anchorCtr="0">
            <a:noAutofit/>
          </a:bodyPr>
          <a:lstStyle>
            <a:defPPr>
              <a:defRPr lang="en-US"/>
            </a:defPPr>
            <a:lvl1pPr marL="0" lvl="0" algn="l" defTabSz="914400" rtl="0" eaLnBrk="1" latinLnBrk="0" hangingPunct="1">
              <a:buNone/>
              <a:defRPr sz="1800" kern="1200">
                <a:solidFill>
                  <a:schemeClr val="tx1"/>
                </a:solidFill>
                <a:latin typeface="+mn-lt"/>
                <a:ea typeface="+mn-ea"/>
                <a:cs typeface="+mn-cs"/>
              </a:defRPr>
            </a:lvl1pPr>
            <a:lvl2pPr marL="457200" lvl="1" algn="l" defTabSz="914400" rtl="0" eaLnBrk="1" latinLnBrk="0" hangingPunct="1">
              <a:buNone/>
              <a:defRPr sz="1800" kern="1200">
                <a:solidFill>
                  <a:schemeClr val="tx1"/>
                </a:solidFill>
                <a:latin typeface="+mn-lt"/>
                <a:ea typeface="+mn-ea"/>
                <a:cs typeface="+mn-cs"/>
              </a:defRPr>
            </a:lvl2pPr>
            <a:lvl3pPr marL="914400" lvl="2" algn="l" defTabSz="914400" rtl="0" eaLnBrk="1" latinLnBrk="0" hangingPunct="1">
              <a:buNone/>
              <a:defRPr sz="1800" kern="1200">
                <a:solidFill>
                  <a:schemeClr val="tx1"/>
                </a:solidFill>
                <a:latin typeface="+mn-lt"/>
                <a:ea typeface="+mn-ea"/>
                <a:cs typeface="+mn-cs"/>
              </a:defRPr>
            </a:lvl3pPr>
            <a:lvl4pPr marL="1371600" lvl="3" algn="l" defTabSz="914400" rtl="0" eaLnBrk="1" latinLnBrk="0" hangingPunct="1">
              <a:buNone/>
              <a:defRPr sz="1800" kern="1200">
                <a:solidFill>
                  <a:schemeClr val="tx1"/>
                </a:solidFill>
                <a:latin typeface="+mn-lt"/>
                <a:ea typeface="+mn-ea"/>
                <a:cs typeface="+mn-cs"/>
              </a:defRPr>
            </a:lvl4pPr>
            <a:lvl5pPr marL="1828800" lvl="4" algn="l" defTabSz="914400" rtl="0" eaLnBrk="1" latinLnBrk="0" hangingPunct="1">
              <a:buNone/>
              <a:defRPr sz="1800" kern="1200">
                <a:solidFill>
                  <a:schemeClr val="tx1"/>
                </a:solidFill>
                <a:latin typeface="+mn-lt"/>
                <a:ea typeface="+mn-ea"/>
                <a:cs typeface="+mn-cs"/>
              </a:defRPr>
            </a:lvl5pPr>
            <a:lvl6pPr marL="2286000" lvl="5" algn="l" defTabSz="914400" rtl="0" eaLnBrk="1" latinLnBrk="0" hangingPunct="1">
              <a:buNone/>
              <a:defRPr sz="1800" kern="1200">
                <a:solidFill>
                  <a:schemeClr val="tx1"/>
                </a:solidFill>
                <a:latin typeface="+mn-lt"/>
                <a:ea typeface="+mn-ea"/>
                <a:cs typeface="+mn-cs"/>
              </a:defRPr>
            </a:lvl6pPr>
            <a:lvl7pPr marL="2743200" lvl="6" algn="l" defTabSz="914400" rtl="0" eaLnBrk="1" latinLnBrk="0" hangingPunct="1">
              <a:buNone/>
              <a:defRPr sz="1800" kern="1200">
                <a:solidFill>
                  <a:schemeClr val="tx1"/>
                </a:solidFill>
                <a:latin typeface="+mn-lt"/>
                <a:ea typeface="+mn-ea"/>
                <a:cs typeface="+mn-cs"/>
              </a:defRPr>
            </a:lvl7pPr>
            <a:lvl8pPr marL="3200400" lvl="7" algn="l" defTabSz="914400" rtl="0" eaLnBrk="1" latinLnBrk="0" hangingPunct="1">
              <a:buNone/>
              <a:defRPr sz="1800" kern="1200">
                <a:solidFill>
                  <a:schemeClr val="tx1"/>
                </a:solidFill>
                <a:latin typeface="+mn-lt"/>
                <a:ea typeface="+mn-ea"/>
                <a:cs typeface="+mn-cs"/>
              </a:defRPr>
            </a:lvl8pPr>
            <a:lvl9pPr marL="3657600" lvl="8" algn="l" defTabSz="914400" rtl="0" eaLnBrk="1" latinLnBrk="0" hangingPunct="1">
              <a:buNone/>
              <a:defRPr sz="1800" kern="1200">
                <a:solidFill>
                  <a:schemeClr val="tx1"/>
                </a:solidFill>
                <a:latin typeface="+mn-lt"/>
                <a:ea typeface="+mn-ea"/>
                <a:cs typeface="+mn-cs"/>
              </a:defRPr>
            </a:lvl9pPr>
          </a:lstStyle>
          <a:p>
            <a:pPr algn="ctr"/>
            <a:fld id="{00000000-1234-1234-1234-123412341234}" type="slidenum">
              <a:rPr lang="en-US" smtClean="0"/>
              <a:pPr algn="ctr"/>
              <a:t>18</a:t>
            </a:fld>
            <a:endParaRPr lang="en-US" dirty="0"/>
          </a:p>
        </p:txBody>
      </p:sp>
      <p:pic>
        <p:nvPicPr>
          <p:cNvPr id="6" name="Picture 5">
            <a:extLst>
              <a:ext uri="{FF2B5EF4-FFF2-40B4-BE49-F238E27FC236}">
                <a16:creationId xmlns:a16="http://schemas.microsoft.com/office/drawing/2014/main" id="{719263BE-D1E1-C517-B44B-AC65E2A3E9AA}"/>
              </a:ext>
            </a:extLst>
          </p:cNvPr>
          <p:cNvPicPr>
            <a:picLocks noChangeAspect="1"/>
          </p:cNvPicPr>
          <p:nvPr/>
        </p:nvPicPr>
        <p:blipFill>
          <a:blip r:embed="rId2"/>
          <a:stretch>
            <a:fillRect/>
          </a:stretch>
        </p:blipFill>
        <p:spPr>
          <a:xfrm>
            <a:off x="4114800" y="1485900"/>
            <a:ext cx="8153400" cy="8067347"/>
          </a:xfrm>
          <a:prstGeom prst="rect">
            <a:avLst/>
          </a:prstGeom>
        </p:spPr>
      </p:pic>
    </p:spTree>
    <p:extLst>
      <p:ext uri="{BB962C8B-B14F-4D97-AF65-F5344CB8AC3E}">
        <p14:creationId xmlns:p14="http://schemas.microsoft.com/office/powerpoint/2010/main" val="383163489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0861A5E6B1D0A49BE9508D43559FD9F" ma:contentTypeVersion="6" ma:contentTypeDescription="Create a new document." ma:contentTypeScope="" ma:versionID="2ff13812ccf17108423a41316f621f9b">
  <xsd:schema xmlns:xsd="http://www.w3.org/2001/XMLSchema" xmlns:xs="http://www.w3.org/2001/XMLSchema" xmlns:p="http://schemas.microsoft.com/office/2006/metadata/properties" xmlns:ns3="34cc98f8-eb30-4a53-af87-eae96821f11f" targetNamespace="http://schemas.microsoft.com/office/2006/metadata/properties" ma:root="true" ma:fieldsID="30c81b99e0466b6ed0d0ce6574718ecd" ns3:_="">
    <xsd:import namespace="34cc98f8-eb30-4a53-af87-eae96821f11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cc98f8-eb30-4a53-af87-eae96821f11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34cc98f8-eb30-4a53-af87-eae96821f11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D0882C-E8F5-4177-9B37-3B0915C316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cc98f8-eb30-4a53-af87-eae96821f1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DB4AE4-E3B7-4831-B947-F74CE42020D7}">
  <ds:schemaRefs>
    <ds:schemaRef ds:uri="http://www.w3.org/XML/1998/namespace"/>
    <ds:schemaRef ds:uri="http://schemas.microsoft.com/office/2006/metadata/properties"/>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infopath/2007/PartnerControls"/>
    <ds:schemaRef ds:uri="34cc98f8-eb30-4a53-af87-eae96821f11f"/>
    <ds:schemaRef ds:uri="http://purl.org/dc/terms/"/>
  </ds:schemaRefs>
</ds:datastoreItem>
</file>

<file path=customXml/itemProps3.xml><?xml version="1.0" encoding="utf-8"?>
<ds:datastoreItem xmlns:ds="http://schemas.openxmlformats.org/officeDocument/2006/customXml" ds:itemID="{95EAC5AF-4A44-49EB-8CD6-EB500E83C01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15054</TotalTime>
  <Words>1612</Words>
  <Application>Microsoft Office PowerPoint</Application>
  <PresentationFormat>Custom</PresentationFormat>
  <Paragraphs>186</Paragraphs>
  <Slides>18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Montserrat Extra-Light</vt:lpstr>
      <vt:lpstr>Courier New</vt:lpstr>
      <vt:lpstr>Microsoft Sans Serif</vt:lpstr>
      <vt:lpstr>Calibri Light</vt:lpstr>
      <vt:lpstr>Times New Roman</vt:lpstr>
      <vt:lpstr>Montserrat Extra-Bold</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Mai, Ryan</dc:creator>
  <cp:lastModifiedBy>Mai, Ryan</cp:lastModifiedBy>
  <cp:revision>170</cp:revision>
  <cp:lastPrinted>2026-08-27T00:46:01Z</cp:lastPrinted>
  <dcterms:created xsi:type="dcterms:W3CDTF">1900-01-01T05:00:00Z</dcterms:created>
  <dcterms:modified xsi:type="dcterms:W3CDTF">2026-08-27T16:51:53Z</dcterms:modified>
  <dc:identifier>DADmylNwUwY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0x01010080861A5E6B1D0A49BE9508D43559FD9F</vt:lpwstr>
  </property>
</Properties>
</file>